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6"/>
    </p:embeddedFont>
    <p:embeddedFont>
      <p:font typeface="Lexend" pitchFamily="2" charset="77"/>
      <p:regular r:id="rId37"/>
      <p:bold r:id="rId38"/>
    </p:embeddedFont>
    <p:embeddedFont>
      <p:font typeface="Lexend Light" pitchFamily="2" charset="77"/>
      <p:regular r:id="rId39"/>
      <p:bold r:id="rId40"/>
    </p:embeddedFont>
    <p:embeddedFont>
      <p:font typeface="Lexend Medium" pitchFamily="2" charset="77"/>
      <p:regular r:id="rId41"/>
      <p:bold r:id="rId42"/>
    </p:embeddedFont>
    <p:embeddedFont>
      <p:font typeface="Lexend SemiBold" pitchFamily="2" charset="77"/>
      <p:regular r:id="rId43"/>
      <p:bold r:id="rId44"/>
    </p:embeddedFont>
    <p:embeddedFont>
      <p:font typeface="Roboto Serif" pitchFamily="2" charset="77"/>
      <p:regular r:id="rId45"/>
      <p:bold r:id="rId46"/>
      <p:italic r:id="rId47"/>
      <p:boldItalic r:id="rId48"/>
    </p:embeddedFont>
    <p:embeddedFont>
      <p:font typeface="Roboto Serif ExtraBold" pitchFamily="2" charset="77"/>
      <p:bold r:id="rId49"/>
      <p:italic r:id="rId50"/>
      <p:boldItalic r:id="rId51"/>
    </p:embeddedFont>
    <p:embeddedFont>
      <p:font typeface="Roboto Serif Medium" pitchFamily="2" charset="77"/>
      <p:regular r:id="rId52"/>
      <p:bold r:id="rId53"/>
      <p:italic r:id="rId54"/>
      <p:boldItalic r:id="rId55"/>
    </p:embeddedFont>
    <p:embeddedFont>
      <p:font typeface="Roboto Serif SemiBold" pitchFamily="2" charset="77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9756D7-8BF6-46C7-85F7-1F1CD1ED9803}">
  <a:tblStyle styleId="{609756D7-8BF6-46C7-85F7-1F1CD1ED9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41" d="100"/>
          <a:sy n="141" d="100"/>
        </p:scale>
        <p:origin x="8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958159b82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958159b82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958159b82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958159b82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Zach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UcPeriod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Identified Numerous Characteristics that may impact a player’s playing time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Pitchers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Pitches Per Appearance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BF Per Appearance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 Through the Order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Pitches per PA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half BF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BF Splits  (# of BF vs LHH vs # of BF vs RHH (Absolute Difference)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90th percentile fastball velocity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Counting &amp; Rate Stats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Both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IP, ERA, FIP, Ks, K%, BBs, HR, HR%, Pitches Thrown, Pitcher RV, etc.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Both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in Rotation on Opening Day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RP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Both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9th inning appearances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958159b82_6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958159b82_6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958159b82_6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958159b82_6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95b4d0d8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95b4d0d8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94b23074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94b23074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Danielle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Identifying playing consistency throughout the season (monthly playing time) and evaluate its impact on future playing time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Provide insight into whether a player got less PA/BF because he was benched or if it was because he was injured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94b23074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94b23074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94b23074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94b23074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Danielle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Variables Clustered On: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Monthly Playing Time Throughout Previous 2 Seasons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Proportion of Total/Seasonal Playing Time That Occurred in Each Month Throughout Previous 2 Seasons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Whether the Player was a Rookie in the Past 2 Years (as separate variables)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d958159b8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d958159b8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UcPeriod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 Separate KMeans Clusters: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Clustering algorithm 1: Monthly Playing throughout the past 2 years and whether they were a rookie in 2021 or 2022 (2 separate variables)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Clustering algorithm 2: Proportion of total/seasonal playing time that occurred in each month throughout the past season, and whether they were a rookie in the past 2 years (2 separate variables)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Both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Main Concern: Looking for potential injuries in the 2022 season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Used 2 algorithms due to the limited number of observations in the SP dataset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arenBoth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Too much variation to combine all the variables together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Clustering algorithm 1: 7 Clusters</a:t>
            </a:r>
            <a:endParaRPr sz="1200">
              <a:solidFill>
                <a:schemeClr val="dk1"/>
              </a:solidFill>
              <a:highlight>
                <a:srgbClr val="E06666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E0666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Clustering algorithm 2: 6 Clusters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70991992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70991992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fc48c86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fc48c86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94b23074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94b23074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 that we ended up using XGBoost outperformed BART in all 3 models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95b4d0d8f_5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95b4d0d8f_5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d94b23074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d94b23074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958159b82_6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d958159b82_6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958159b82_6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958159b82_6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d958159b82_6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d958159b82_6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Zach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d94b230747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d94b230747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Aidan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Batter RMSE: 144.3</a:t>
            </a:r>
            <a:endParaRPr sz="1200">
              <a:solidFill>
                <a:schemeClr val="dk1"/>
              </a:solidFill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XGBoost Model</a:t>
            </a:r>
            <a:endParaRPr sz="1200">
              <a:solidFill>
                <a:schemeClr val="dk1"/>
              </a:solidFill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Overdispersion present in predictions</a:t>
            </a:r>
            <a:endParaRPr sz="1200">
              <a:solidFill>
                <a:schemeClr val="dk1"/>
              </a:solidFill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Severely over predicted on DHs</a:t>
            </a:r>
            <a:endParaRPr sz="1200">
              <a:solidFill>
                <a:schemeClr val="dk1"/>
              </a:solidFill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 did well on Rookies (Both in 2021 &amp; 2022)</a:t>
            </a:r>
            <a:endParaRPr sz="1200">
              <a:solidFill>
                <a:schemeClr val="dk1"/>
              </a:solidFill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arenR"/>
            </a:pPr>
            <a:r>
              <a:rPr lang="en" sz="1200">
                <a:solidFill>
                  <a:schemeClr val="dk1"/>
                </a:solidFill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Severely underpredicted SS and CF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d958159b82_1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d958159b82_1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d958159b8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d958159b82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Dylan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romanU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SP RMSE: 220.4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UcPeriod"/>
            </a:pPr>
            <a:r>
              <a:rPr lang="en" sz="12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High due to the amount of Major SP Injuries that occur after the season that knocks out pitchers for the offseason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d94b230747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d94b230747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938e0d9d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938e0d9d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d958159b82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d958159b82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Aidan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romanUcPeriod"/>
            </a:pPr>
            <a:r>
              <a:rPr lang="en" sz="1200">
                <a:solidFill>
                  <a:schemeClr val="dk1"/>
                </a:solidFill>
                <a:highlight>
                  <a:srgbClr val="00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RP RMSE: 103.9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4b5b103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4b5b103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70991992c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370991992c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Danielle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d94b230747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d94b230747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41e706c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41e706c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Dylan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3fae31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3fae31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fc48c864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fc48c864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95b4d0d8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95b4d0d8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958159b82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958159b82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958159b82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958159b82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Aidan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19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18.png"/><Relationship Id="rId5" Type="http://schemas.openxmlformats.org/officeDocument/2006/relationships/image" Target="../media/image24.png"/><Relationship Id="rId15" Type="http://schemas.openxmlformats.org/officeDocument/2006/relationships/image" Target="../media/image22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png"/><Relationship Id="rId1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19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18.png"/><Relationship Id="rId5" Type="http://schemas.openxmlformats.org/officeDocument/2006/relationships/image" Target="../media/image30.png"/><Relationship Id="rId1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4.png"/><Relationship Id="rId1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1782675" y="2642200"/>
            <a:ext cx="3675600" cy="3522900"/>
            <a:chOff x="-1794400" y="2959275"/>
            <a:chExt cx="3675600" cy="3522900"/>
          </a:xfrm>
        </p:grpSpPr>
        <p:sp>
          <p:nvSpPr>
            <p:cNvPr id="55" name="Google Shape;55;p13"/>
            <p:cNvSpPr/>
            <p:nvPr/>
          </p:nvSpPr>
          <p:spPr>
            <a:xfrm>
              <a:off x="-1794400" y="2959275"/>
              <a:ext cx="3675600" cy="3522900"/>
            </a:xfrm>
            <a:prstGeom prst="donut">
              <a:avLst>
                <a:gd name="adj" fmla="val 15622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-1523950" y="3233175"/>
              <a:ext cx="3134700" cy="2975100"/>
            </a:xfrm>
            <a:prstGeom prst="donut">
              <a:avLst>
                <a:gd name="adj" fmla="val 17386"/>
              </a:avLst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13"/>
          <p:cNvGrpSpPr/>
          <p:nvPr/>
        </p:nvGrpSpPr>
        <p:grpSpPr>
          <a:xfrm>
            <a:off x="5036049" y="-2161025"/>
            <a:ext cx="3653179" cy="3522900"/>
            <a:chOff x="-1794400" y="2959275"/>
            <a:chExt cx="3675600" cy="3522900"/>
          </a:xfrm>
        </p:grpSpPr>
        <p:sp>
          <p:nvSpPr>
            <p:cNvPr id="58" name="Google Shape;58;p13"/>
            <p:cNvSpPr/>
            <p:nvPr/>
          </p:nvSpPr>
          <p:spPr>
            <a:xfrm>
              <a:off x="-1794400" y="2959275"/>
              <a:ext cx="3675600" cy="3522900"/>
            </a:xfrm>
            <a:prstGeom prst="donut">
              <a:avLst>
                <a:gd name="adj" fmla="val 15622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1588600" y="3167925"/>
              <a:ext cx="3264000" cy="3105600"/>
            </a:xfrm>
            <a:prstGeom prst="donut">
              <a:avLst>
                <a:gd name="adj" fmla="val 16187"/>
              </a:avLst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3595824" y="1913845"/>
            <a:ext cx="5395399" cy="2200658"/>
            <a:chOff x="4511700" y="2040975"/>
            <a:chExt cx="4491300" cy="2007900"/>
          </a:xfrm>
        </p:grpSpPr>
        <p:sp>
          <p:nvSpPr>
            <p:cNvPr id="61" name="Google Shape;61;p13"/>
            <p:cNvSpPr/>
            <p:nvPr/>
          </p:nvSpPr>
          <p:spPr>
            <a:xfrm>
              <a:off x="4511700" y="2040975"/>
              <a:ext cx="4491300" cy="20079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90"/>
                <a:buFont typeface="Arial"/>
                <a:buNone/>
              </a:pPr>
              <a:endParaRPr sz="500"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608300" y="2111325"/>
              <a:ext cx="4298100" cy="1867200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525" y="4372618"/>
            <a:ext cx="833700" cy="56870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3820025" y="2054838"/>
            <a:ext cx="4947000" cy="130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lt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Fair or Forgotten? </a:t>
            </a:r>
            <a:endParaRPr sz="2600">
              <a:solidFill>
                <a:schemeClr val="lt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lt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Forecasting and Evaluating 2024 Playing Time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897875" y="3358338"/>
            <a:ext cx="4791300" cy="48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rPr>
              <a:t>Brett Cerenzio, Aidan Gurvitch, Danielle Napierski, Zach Silverstein, and Dylan Stafeil</a:t>
            </a:r>
            <a:endParaRPr sz="1500">
              <a:solidFill>
                <a:schemeClr val="l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2217000" y="3656825"/>
            <a:ext cx="1066500" cy="990650"/>
            <a:chOff x="2217000" y="3656825"/>
            <a:chExt cx="1066500" cy="990650"/>
          </a:xfrm>
        </p:grpSpPr>
        <p:sp>
          <p:nvSpPr>
            <p:cNvPr id="67" name="Google Shape;67;p13"/>
            <p:cNvSpPr/>
            <p:nvPr/>
          </p:nvSpPr>
          <p:spPr>
            <a:xfrm>
              <a:off x="2545500" y="3656825"/>
              <a:ext cx="738000" cy="715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217000" y="4328575"/>
              <a:ext cx="328500" cy="318900"/>
            </a:xfrm>
            <a:prstGeom prst="ellipse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13"/>
          <p:cNvGrpSpPr/>
          <p:nvPr/>
        </p:nvGrpSpPr>
        <p:grpSpPr>
          <a:xfrm>
            <a:off x="2170035" y="2110231"/>
            <a:ext cx="858328" cy="923041"/>
            <a:chOff x="1564197" y="1789900"/>
            <a:chExt cx="759919" cy="852300"/>
          </a:xfrm>
        </p:grpSpPr>
        <p:sp>
          <p:nvSpPr>
            <p:cNvPr id="70" name="Google Shape;70;p13"/>
            <p:cNvSpPr/>
            <p:nvPr/>
          </p:nvSpPr>
          <p:spPr>
            <a:xfrm rot="5400000">
              <a:off x="1461447" y="1892650"/>
              <a:ext cx="852300" cy="646800"/>
            </a:xfrm>
            <a:prstGeom prst="triangle">
              <a:avLst>
                <a:gd name="adj" fmla="val 50000"/>
              </a:avLst>
            </a:prstGeom>
            <a:noFill/>
            <a:ln w="152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5400000">
              <a:off x="1574566" y="1892650"/>
              <a:ext cx="852300" cy="646800"/>
            </a:xfrm>
            <a:prstGeom prst="triangle">
              <a:avLst>
                <a:gd name="adj" fmla="val 50000"/>
              </a:avLst>
            </a:prstGeom>
            <a:noFill/>
            <a:ln w="15240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13"/>
          <p:cNvGrpSpPr/>
          <p:nvPr/>
        </p:nvGrpSpPr>
        <p:grpSpPr>
          <a:xfrm flipH="1">
            <a:off x="467000" y="692725"/>
            <a:ext cx="1142700" cy="914450"/>
            <a:chOff x="2140800" y="3656825"/>
            <a:chExt cx="1142700" cy="914450"/>
          </a:xfrm>
        </p:grpSpPr>
        <p:sp>
          <p:nvSpPr>
            <p:cNvPr id="73" name="Google Shape;73;p13"/>
            <p:cNvSpPr/>
            <p:nvPr/>
          </p:nvSpPr>
          <p:spPr>
            <a:xfrm>
              <a:off x="2545500" y="3656825"/>
              <a:ext cx="738000" cy="715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140800" y="4252375"/>
              <a:ext cx="328500" cy="318900"/>
            </a:xfrm>
            <a:prstGeom prst="ellipse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13"/>
          <p:cNvGrpSpPr/>
          <p:nvPr/>
        </p:nvGrpSpPr>
        <p:grpSpPr>
          <a:xfrm rot="10800000">
            <a:off x="3142565" y="435807"/>
            <a:ext cx="904158" cy="770692"/>
            <a:chOff x="2126844" y="3656825"/>
            <a:chExt cx="1156656" cy="1002853"/>
          </a:xfrm>
        </p:grpSpPr>
        <p:sp>
          <p:nvSpPr>
            <p:cNvPr id="76" name="Google Shape;76;p13"/>
            <p:cNvSpPr/>
            <p:nvPr/>
          </p:nvSpPr>
          <p:spPr>
            <a:xfrm>
              <a:off x="2545500" y="3656825"/>
              <a:ext cx="738000" cy="715800"/>
            </a:xfrm>
            <a:prstGeom prst="ellipse">
              <a:avLst/>
            </a:prstGeom>
            <a:solidFill>
              <a:srgbClr val="CC0000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126844" y="4340778"/>
              <a:ext cx="328500" cy="318900"/>
            </a:xfrm>
            <a:prstGeom prst="ellipse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3"/>
          <p:cNvSpPr txBox="1"/>
          <p:nvPr/>
        </p:nvSpPr>
        <p:spPr>
          <a:xfrm>
            <a:off x="4328075" y="4372575"/>
            <a:ext cx="39309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BF011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2025 Cincinnati Reds </a:t>
            </a:r>
            <a:endParaRPr sz="1800" i="1">
              <a:solidFill>
                <a:srgbClr val="BF011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BF011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Baseball Analytics Hackathon</a:t>
            </a:r>
            <a:endParaRPr sz="1800" i="1">
              <a:solidFill>
                <a:srgbClr val="BF011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/>
        </p:nvSpPr>
        <p:spPr>
          <a:xfrm>
            <a:off x="215250" y="146750"/>
            <a:ext cx="36435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Pitchers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230" name="Google Shape;230;p22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235" name="Google Shape;235;p22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6" name="Google Shape;23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37" name="Google Shape;2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779" y="1112550"/>
            <a:ext cx="3639313" cy="3648645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8" name="Google Shape;238;p22"/>
          <p:cNvSpPr txBox="1"/>
          <p:nvPr/>
        </p:nvSpPr>
        <p:spPr>
          <a:xfrm>
            <a:off x="729450" y="146750"/>
            <a:ext cx="76851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Proportion of Games Started (Debuts)</a:t>
            </a:r>
            <a:endParaRPr sz="26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grpSp>
        <p:nvGrpSpPr>
          <p:cNvPr id="239" name="Google Shape;239;p22"/>
          <p:cNvGrpSpPr/>
          <p:nvPr/>
        </p:nvGrpSpPr>
        <p:grpSpPr>
          <a:xfrm>
            <a:off x="373000" y="1301981"/>
            <a:ext cx="4339731" cy="1489172"/>
            <a:chOff x="331150" y="1871875"/>
            <a:chExt cx="4146900" cy="1056900"/>
          </a:xfrm>
        </p:grpSpPr>
        <p:sp>
          <p:nvSpPr>
            <p:cNvPr id="240" name="Google Shape;240;p22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Identified Number of Games Remaining on a Team’s Schedule and Number of Games a Player has Started Using Debut Date 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373000" y="3082586"/>
            <a:ext cx="4339731" cy="1489172"/>
            <a:chOff x="331150" y="1871875"/>
            <a:chExt cx="4146900" cy="1056900"/>
          </a:xfrm>
        </p:grpSpPr>
        <p:sp>
          <p:nvSpPr>
            <p:cNvPr id="243" name="Google Shape;243;p22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If a Rookie Starts Roughly 35% of Games, Their Playing Time Should Increase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pic>
        <p:nvPicPr>
          <p:cNvPr id="245" name="Google Shape;2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/>
        </p:nvSpPr>
        <p:spPr>
          <a:xfrm>
            <a:off x="215250" y="146750"/>
            <a:ext cx="36435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Pitchers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252" name="Google Shape;252;p23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3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257" name="Google Shape;257;p23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 txBox="1"/>
            <p:nvPr/>
          </p:nvSpPr>
          <p:spPr>
            <a:xfrm>
              <a:off x="1997388" y="118638"/>
              <a:ext cx="51492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Pitchers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259" name="Google Shape;25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60" name="Google Shape;260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61" name="Google Shape;261;p23"/>
          <p:cNvGrpSpPr/>
          <p:nvPr/>
        </p:nvGrpSpPr>
        <p:grpSpPr>
          <a:xfrm>
            <a:off x="1427726" y="1004539"/>
            <a:ext cx="6288559" cy="2930761"/>
            <a:chOff x="1427726" y="1004539"/>
            <a:chExt cx="6288559" cy="2930761"/>
          </a:xfrm>
        </p:grpSpPr>
        <p:grpSp>
          <p:nvGrpSpPr>
            <p:cNvPr id="262" name="Google Shape;262;p23"/>
            <p:cNvGrpSpPr/>
            <p:nvPr/>
          </p:nvGrpSpPr>
          <p:grpSpPr>
            <a:xfrm>
              <a:off x="1427726" y="2529989"/>
              <a:ext cx="6288559" cy="1405311"/>
              <a:chOff x="489004" y="1714004"/>
              <a:chExt cx="4158000" cy="1606254"/>
            </a:xfrm>
          </p:grpSpPr>
          <p:sp>
            <p:nvSpPr>
              <p:cNvPr id="263" name="Google Shape;263;p23"/>
              <p:cNvSpPr/>
              <p:nvPr/>
            </p:nvSpPr>
            <p:spPr>
              <a:xfrm>
                <a:off x="489004" y="1906958"/>
                <a:ext cx="4158000" cy="14133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Roboto Serif"/>
                  <a:ea typeface="Roboto Serif"/>
                  <a:cs typeface="Roboto Serif"/>
                  <a:sym typeface="Roboto Serif"/>
                </a:endParaRPr>
              </a:p>
            </p:txBody>
          </p:sp>
          <p:sp>
            <p:nvSpPr>
              <p:cNvPr id="264" name="Google Shape;264;p23"/>
              <p:cNvSpPr/>
              <p:nvPr/>
            </p:nvSpPr>
            <p:spPr>
              <a:xfrm>
                <a:off x="1135947" y="1714004"/>
                <a:ext cx="2864100" cy="481500"/>
              </a:xfrm>
              <a:prstGeom prst="roundRect">
                <a:avLst>
                  <a:gd name="adj" fmla="val 16667"/>
                </a:avLst>
              </a:prstGeom>
              <a:solidFill>
                <a:srgbClr val="BF011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1"/>
                    </a:solidFill>
                    <a:latin typeface="Lexend"/>
                    <a:ea typeface="Lexend"/>
                    <a:cs typeface="Lexend"/>
                    <a:sym typeface="Lexend"/>
                  </a:rPr>
                  <a:t>Performance</a:t>
                </a:r>
                <a:endParaRPr sz="2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grpSp>
          <p:nvGrpSpPr>
            <p:cNvPr id="265" name="Google Shape;265;p23"/>
            <p:cNvGrpSpPr/>
            <p:nvPr/>
          </p:nvGrpSpPr>
          <p:grpSpPr>
            <a:xfrm>
              <a:off x="1427726" y="1004539"/>
              <a:ext cx="6288559" cy="1405311"/>
              <a:chOff x="489004" y="1888195"/>
              <a:chExt cx="4158000" cy="1606254"/>
            </a:xfrm>
          </p:grpSpPr>
          <p:sp>
            <p:nvSpPr>
              <p:cNvPr id="266" name="Google Shape;266;p23"/>
              <p:cNvSpPr/>
              <p:nvPr/>
            </p:nvSpPr>
            <p:spPr>
              <a:xfrm>
                <a:off x="489004" y="2081149"/>
                <a:ext cx="4158000" cy="14133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Roboto Serif"/>
                  <a:ea typeface="Roboto Serif"/>
                  <a:cs typeface="Roboto Serif"/>
                  <a:sym typeface="Roboto Serif"/>
                </a:endParaRPr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>
                <a:off x="1135947" y="1888195"/>
                <a:ext cx="2864100" cy="481500"/>
              </a:xfrm>
              <a:prstGeom prst="roundRect">
                <a:avLst>
                  <a:gd name="adj" fmla="val 16667"/>
                </a:avLst>
              </a:prstGeom>
              <a:solidFill>
                <a:srgbClr val="BF011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>
                    <a:solidFill>
                      <a:schemeClr val="lt1"/>
                    </a:solidFill>
                    <a:latin typeface="Lexend"/>
                    <a:ea typeface="Lexend"/>
                    <a:cs typeface="Lexend"/>
                    <a:sym typeface="Lexend"/>
                  </a:rPr>
                  <a:t>Workload</a:t>
                </a:r>
                <a:endParaRPr sz="2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  <p:sp>
          <p:nvSpPr>
            <p:cNvPr id="268" name="Google Shape;268;p23"/>
            <p:cNvSpPr txBox="1"/>
            <p:nvPr/>
          </p:nvSpPr>
          <p:spPr>
            <a:xfrm>
              <a:off x="1451550" y="1428467"/>
              <a:ext cx="31203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BF In Past 2 Seasons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Pitches per Appearance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BF per Appearance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Avg. Times Through Order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</p:txBody>
        </p:sp>
        <p:sp>
          <p:nvSpPr>
            <p:cNvPr id="269" name="Google Shape;269;p23"/>
            <p:cNvSpPr txBox="1"/>
            <p:nvPr/>
          </p:nvSpPr>
          <p:spPr>
            <a:xfrm>
              <a:off x="4373554" y="1316736"/>
              <a:ext cx="33189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Pitches per PA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BF in Second Half of Season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BF Splits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</p:txBody>
        </p:sp>
        <p:sp>
          <p:nvSpPr>
            <p:cNvPr id="270" name="Google Shape;270;p23"/>
            <p:cNvSpPr txBox="1"/>
            <p:nvPr/>
          </p:nvSpPr>
          <p:spPr>
            <a:xfrm>
              <a:off x="2671200" y="2954000"/>
              <a:ext cx="3801600" cy="9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90th Percentile Fastball Velocity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Strikeouts and K%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Serif Medium"/>
                <a:buChar char="●"/>
              </a:pPr>
              <a:r>
                <a:rPr lang="en">
                  <a:solidFill>
                    <a:schemeClr val="dk1"/>
                  </a:solidFill>
                  <a:latin typeface="Roboto Serif Medium"/>
                  <a:ea typeface="Roboto Serif Medium"/>
                  <a:cs typeface="Roboto Serif Medium"/>
                  <a:sym typeface="Roboto Serif Medium"/>
                </a:rPr>
                <a:t>Other Count and Rate Statistics</a:t>
              </a:r>
              <a:endParaRPr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endParaRPr>
            </a:p>
          </p:txBody>
        </p:sp>
      </p:grpSp>
      <p:sp>
        <p:nvSpPr>
          <p:cNvPr id="271" name="Google Shape;271;p23"/>
          <p:cNvSpPr/>
          <p:nvPr/>
        </p:nvSpPr>
        <p:spPr>
          <a:xfrm>
            <a:off x="2245050" y="4219250"/>
            <a:ext cx="4653900" cy="6012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SP: Number in Rotation on Opening Day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RP: Number of 9th Inning Appearances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/>
        </p:nvSpPr>
        <p:spPr>
          <a:xfrm>
            <a:off x="215250" y="146750"/>
            <a:ext cx="36435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Pitchers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278" name="Google Shape;278;p24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4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24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283" name="Google Shape;283;p24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 txBox="1"/>
            <p:nvPr/>
          </p:nvSpPr>
          <p:spPr>
            <a:xfrm>
              <a:off x="689849" y="118650"/>
              <a:ext cx="77643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Number in Starting Rotation (Opening Day)</a:t>
              </a:r>
              <a:endParaRPr sz="23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285" name="Google Shape;28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86" name="Google Shape;28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87" name="Google Shape;2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549" y="1107350"/>
            <a:ext cx="3498025" cy="3510501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88" name="Google Shape;288;p24"/>
          <p:cNvGrpSpPr/>
          <p:nvPr/>
        </p:nvGrpSpPr>
        <p:grpSpPr>
          <a:xfrm>
            <a:off x="397125" y="1618483"/>
            <a:ext cx="4339731" cy="1065989"/>
            <a:chOff x="331150" y="1871875"/>
            <a:chExt cx="4146900" cy="1056900"/>
          </a:xfrm>
        </p:grpSpPr>
        <p:sp>
          <p:nvSpPr>
            <p:cNvPr id="289" name="Google Shape;289;p24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/>
            </a:p>
          </p:txBody>
        </p:sp>
        <p:sp>
          <p:nvSpPr>
            <p:cNvPr id="290" name="Google Shape;290;p24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Opening Day Starters Face the Most Batters on Average Throughout the Season</a:t>
              </a:r>
              <a:endParaRPr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91" name="Google Shape;291;p24"/>
          <p:cNvGrpSpPr/>
          <p:nvPr/>
        </p:nvGrpSpPr>
        <p:grpSpPr>
          <a:xfrm>
            <a:off x="397125" y="3040733"/>
            <a:ext cx="4339731" cy="1065989"/>
            <a:chOff x="331150" y="1871875"/>
            <a:chExt cx="4146900" cy="1056900"/>
          </a:xfrm>
        </p:grpSpPr>
        <p:sp>
          <p:nvSpPr>
            <p:cNvPr id="292" name="Google Shape;292;p24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Inverse Relationship Between Rotation Number and Workload</a:t>
              </a:r>
              <a:endParaRPr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294" name="Google Shape;29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/>
        </p:nvSpPr>
        <p:spPr>
          <a:xfrm>
            <a:off x="215250" y="146750"/>
            <a:ext cx="36435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Pitchers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300" name="Google Shape;300;p25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5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5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305" name="Google Shape;305;p25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 txBox="1"/>
            <p:nvPr/>
          </p:nvSpPr>
          <p:spPr>
            <a:xfrm>
              <a:off x="1379552" y="118650"/>
              <a:ext cx="61479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Number of 9th Inning Appearances</a:t>
              </a:r>
              <a:endParaRPr sz="2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307" name="Google Shape;30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08" name="Google Shape;30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309" name="Google Shape;309;p25"/>
          <p:cNvPicPr preferRelativeResize="0"/>
          <p:nvPr/>
        </p:nvPicPr>
        <p:blipFill rotWithShape="1">
          <a:blip r:embed="rId5">
            <a:alphaModFix/>
          </a:blip>
          <a:srcRect l="9"/>
          <a:stretch/>
        </p:blipFill>
        <p:spPr>
          <a:xfrm>
            <a:off x="5192974" y="1036350"/>
            <a:ext cx="3639313" cy="3648645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10" name="Google Shape;310;p25"/>
          <p:cNvGrpSpPr/>
          <p:nvPr/>
        </p:nvGrpSpPr>
        <p:grpSpPr>
          <a:xfrm>
            <a:off x="397125" y="1618483"/>
            <a:ext cx="4339731" cy="1065989"/>
            <a:chOff x="331150" y="1871875"/>
            <a:chExt cx="4146900" cy="1056900"/>
          </a:xfrm>
        </p:grpSpPr>
        <p:sp>
          <p:nvSpPr>
            <p:cNvPr id="311" name="Google Shape;311;p25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/>
            </a:p>
          </p:txBody>
        </p:sp>
        <p:sp>
          <p:nvSpPr>
            <p:cNvPr id="312" name="Google Shape;312;p25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High Leverage Relievers are Going to Pitch in the 9th Often</a:t>
              </a:r>
              <a:endParaRPr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13" name="Google Shape;313;p25"/>
          <p:cNvGrpSpPr/>
          <p:nvPr/>
        </p:nvGrpSpPr>
        <p:grpSpPr>
          <a:xfrm>
            <a:off x="397125" y="3040733"/>
            <a:ext cx="4339731" cy="1065989"/>
            <a:chOff x="331150" y="1871875"/>
            <a:chExt cx="4146900" cy="1056900"/>
          </a:xfrm>
        </p:grpSpPr>
        <p:sp>
          <p:nvSpPr>
            <p:cNvPr id="314" name="Google Shape;314;p25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Logarithmic Relationship Between 9th Inning Appearances and BF the Following Season</a:t>
              </a:r>
              <a:endParaRPr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316" name="Google Shape;3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/>
          <p:nvPr/>
        </p:nvSpPr>
        <p:spPr>
          <a:xfrm rot="-5400000" flipH="1">
            <a:off x="7708188" y="-165750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 rot="-5400000" flipH="1">
            <a:off x="7496813" y="21606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 rot="-5400000" flipH="1">
            <a:off x="8976438" y="-165750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 rot="-5400000" flipH="1">
            <a:off x="8553688" y="-165750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 rot="-5400000" flipH="1">
            <a:off x="8130938" y="-165750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 rot="-5400000" flipH="1">
            <a:off x="8765063" y="216075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 rot="-5400000" flipH="1">
            <a:off x="7919563" y="21606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215250" y="146750"/>
            <a:ext cx="31788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F011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NA Imputation</a:t>
            </a:r>
            <a:endParaRPr sz="2800">
              <a:solidFill>
                <a:srgbClr val="BF011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grpSp>
        <p:nvGrpSpPr>
          <p:cNvPr id="329" name="Google Shape;329;p26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330" name="Google Shape;330;p26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 txBox="1"/>
            <p:nvPr/>
          </p:nvSpPr>
          <p:spPr>
            <a:xfrm>
              <a:off x="1997388" y="118638"/>
              <a:ext cx="51492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NA Imputation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332" name="Google Shape;33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33" name="Google Shape;33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34" name="Google Shape;334;p26"/>
          <p:cNvSpPr/>
          <p:nvPr/>
        </p:nvSpPr>
        <p:spPr>
          <a:xfrm>
            <a:off x="789275" y="2094425"/>
            <a:ext cx="1695300" cy="66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BF0111"/>
                </a:solidFill>
                <a:latin typeface="Lexend"/>
                <a:ea typeface="Lexend"/>
                <a:cs typeface="Lexend"/>
                <a:sym typeface="Lexend"/>
              </a:rPr>
              <a:t>Rate Stats:</a:t>
            </a:r>
            <a:endParaRPr sz="1800" b="1">
              <a:solidFill>
                <a:srgbClr val="BF0111"/>
              </a:solidFill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2678750" y="2321375"/>
            <a:ext cx="732900" cy="28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605700" y="2128025"/>
            <a:ext cx="2670900" cy="668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BF0111"/>
                </a:solidFill>
                <a:latin typeface="Lexend"/>
                <a:ea typeface="Lexend"/>
                <a:cs typeface="Lexend"/>
                <a:sym typeface="Lexend"/>
              </a:rPr>
              <a:t>10th Percentile Outcome</a:t>
            </a:r>
            <a:endParaRPr sz="1800" b="1">
              <a:solidFill>
                <a:srgbClr val="BF0111"/>
              </a:solidFill>
            </a:endParaRPr>
          </a:p>
        </p:txBody>
      </p:sp>
      <p:sp>
        <p:nvSpPr>
          <p:cNvPr id="337" name="Google Shape;337;p26"/>
          <p:cNvSpPr/>
          <p:nvPr/>
        </p:nvSpPr>
        <p:spPr>
          <a:xfrm>
            <a:off x="396900" y="4085950"/>
            <a:ext cx="8350200" cy="6012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Lack of PAs in a Season is Most Likely due to an Injury or Poor Ability</a:t>
            </a:r>
            <a:endParaRPr sz="1700">
              <a:solidFill>
                <a:schemeClr val="lt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grpSp>
        <p:nvGrpSpPr>
          <p:cNvPr id="338" name="Google Shape;338;p26"/>
          <p:cNvGrpSpPr/>
          <p:nvPr/>
        </p:nvGrpSpPr>
        <p:grpSpPr>
          <a:xfrm>
            <a:off x="4737900" y="1199600"/>
            <a:ext cx="3616825" cy="2440900"/>
            <a:chOff x="5747275" y="1309125"/>
            <a:chExt cx="3616825" cy="2440900"/>
          </a:xfrm>
        </p:grpSpPr>
        <p:sp>
          <p:nvSpPr>
            <p:cNvPr id="339" name="Google Shape;339;p26"/>
            <p:cNvSpPr/>
            <p:nvPr/>
          </p:nvSpPr>
          <p:spPr>
            <a:xfrm>
              <a:off x="6879500" y="1309125"/>
              <a:ext cx="2484600" cy="6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rgbClr val="BF0111"/>
                  </a:solidFill>
                  <a:latin typeface="Lexend"/>
                  <a:ea typeface="Lexend"/>
                  <a:cs typeface="Lexend"/>
                  <a:sym typeface="Lexend"/>
                </a:rPr>
                <a:t>K%: 10th Quantile</a:t>
              </a:r>
              <a:endParaRPr sz="1800" b="1">
                <a:solidFill>
                  <a:srgbClr val="BF0111"/>
                </a:solidFill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5747275" y="1502725"/>
              <a:ext cx="905700" cy="6012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 rot="10800000" flipH="1">
              <a:off x="5747275" y="3027388"/>
              <a:ext cx="905700" cy="6012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6879500" y="3081625"/>
              <a:ext cx="2484600" cy="668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rgbClr val="BF0111"/>
                  </a:solidFill>
                  <a:latin typeface="Lexend"/>
                  <a:ea typeface="Lexend"/>
                  <a:cs typeface="Lexend"/>
                  <a:sym typeface="Lexend"/>
                </a:rPr>
                <a:t>FIP: 90th Quantile</a:t>
              </a:r>
              <a:endParaRPr sz="1800" b="1">
                <a:solidFill>
                  <a:srgbClr val="BF0111"/>
                </a:solidFill>
              </a:endParaRPr>
            </a:p>
          </p:txBody>
        </p:sp>
      </p:grpSp>
      <p:pic>
        <p:nvPicPr>
          <p:cNvPr id="343" name="Google Shape;3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0111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/>
          <p:nvPr/>
        </p:nvSpPr>
        <p:spPr>
          <a:xfrm>
            <a:off x="197700" y="199650"/>
            <a:ext cx="8748600" cy="4744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7"/>
          <p:cNvSpPr txBox="1"/>
          <p:nvPr/>
        </p:nvSpPr>
        <p:spPr>
          <a:xfrm>
            <a:off x="767250" y="1555350"/>
            <a:ext cx="7609500" cy="203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Clustering</a:t>
            </a:r>
            <a:endParaRPr sz="5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Analysis</a:t>
            </a:r>
            <a:endParaRPr sz="5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"/>
          <p:cNvSpPr txBox="1"/>
          <p:nvPr/>
        </p:nvSpPr>
        <p:spPr>
          <a:xfrm>
            <a:off x="215250" y="146750"/>
            <a:ext cx="45549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BF011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grpSp>
        <p:nvGrpSpPr>
          <p:cNvPr id="355" name="Google Shape;355;p28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356" name="Google Shape;356;p28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 txBox="1"/>
            <p:nvPr/>
          </p:nvSpPr>
          <p:spPr>
            <a:xfrm>
              <a:off x="1997388" y="118638"/>
              <a:ext cx="51492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Why This Approach?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358" name="Google Shape;35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9" name="Google Shape;35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60" name="Google Shape;360;p28"/>
          <p:cNvSpPr/>
          <p:nvPr/>
        </p:nvSpPr>
        <p:spPr>
          <a:xfrm>
            <a:off x="655650" y="1282275"/>
            <a:ext cx="7832700" cy="9981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Identify Playing Consistency Throughout the Season (Monthly Playing Time) and Evaluating its Impact on Future Playing Time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1102200" y="2647950"/>
            <a:ext cx="3241200" cy="21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BF0111"/>
                </a:solidFill>
                <a:latin typeface="Lexend"/>
                <a:ea typeface="Lexend"/>
                <a:cs typeface="Lexend"/>
                <a:sym typeface="Lexend"/>
              </a:rPr>
              <a:t>Insights to Whether a Player got Less PA/BF due to Being Benched or Injured</a:t>
            </a:r>
            <a:endParaRPr sz="2000" b="1">
              <a:solidFill>
                <a:srgbClr val="BF0111"/>
              </a:solidFill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4800600" y="2647950"/>
            <a:ext cx="3241200" cy="21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BF011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These Metrics are Only Valuable When Used Together, Rather Than Individually</a:t>
            </a:r>
            <a:endParaRPr sz="2000">
              <a:solidFill>
                <a:srgbClr val="BF0111"/>
              </a:solidFill>
            </a:endParaRPr>
          </a:p>
        </p:txBody>
      </p:sp>
      <p:pic>
        <p:nvPicPr>
          <p:cNvPr id="363" name="Google Shape;3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9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369" name="Google Shape;369;p29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 txBox="1"/>
            <p:nvPr/>
          </p:nvSpPr>
          <p:spPr>
            <a:xfrm>
              <a:off x="1997388" y="118638"/>
              <a:ext cx="51492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K-Means Clustering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371" name="Google Shape;37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72" name="Google Shape;37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73" name="Google Shape;373;p29"/>
          <p:cNvSpPr/>
          <p:nvPr/>
        </p:nvSpPr>
        <p:spPr>
          <a:xfrm>
            <a:off x="1237050" y="4219725"/>
            <a:ext cx="3170700" cy="5589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Batters: 18 Clusters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29"/>
          <p:cNvSpPr/>
          <p:nvPr/>
        </p:nvSpPr>
        <p:spPr>
          <a:xfrm>
            <a:off x="4736250" y="4219725"/>
            <a:ext cx="3170700" cy="5589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RPs: 14 Clusters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75" name="Google Shape;375;p29"/>
          <p:cNvGrpSpPr/>
          <p:nvPr/>
        </p:nvGrpSpPr>
        <p:grpSpPr>
          <a:xfrm>
            <a:off x="971225" y="1718250"/>
            <a:ext cx="7201547" cy="1707000"/>
            <a:chOff x="971225" y="1642050"/>
            <a:chExt cx="7201547" cy="1707000"/>
          </a:xfrm>
        </p:grpSpPr>
        <p:sp>
          <p:nvSpPr>
            <p:cNvPr id="376" name="Google Shape;376;p29"/>
            <p:cNvSpPr/>
            <p:nvPr/>
          </p:nvSpPr>
          <p:spPr>
            <a:xfrm>
              <a:off x="971225" y="1642050"/>
              <a:ext cx="2169300" cy="170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BF0111"/>
                  </a:solidFill>
                  <a:latin typeface="Lexend"/>
                  <a:ea typeface="Lexend"/>
                  <a:cs typeface="Lexend"/>
                  <a:sym typeface="Lexend"/>
                </a:rPr>
                <a:t>Monthly Playing </a:t>
              </a:r>
              <a:endParaRPr sz="1700" b="1">
                <a:solidFill>
                  <a:srgbClr val="BF011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BF0111"/>
                  </a:solidFill>
                  <a:latin typeface="Lexend"/>
                  <a:ea typeface="Lexend"/>
                  <a:cs typeface="Lexend"/>
                  <a:sym typeface="Lexend"/>
                </a:rPr>
                <a:t>Time </a:t>
              </a:r>
              <a:endParaRPr sz="1500" b="1">
                <a:solidFill>
                  <a:srgbClr val="BF0111"/>
                </a:solidFill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3487335" y="1642050"/>
              <a:ext cx="2169300" cy="170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BF0111"/>
                  </a:solidFill>
                  <a:latin typeface="Lexend"/>
                  <a:ea typeface="Lexend"/>
                  <a:cs typeface="Lexend"/>
                  <a:sym typeface="Lexend"/>
                </a:rPr>
                <a:t>Proportion of Total/Season Playing Time That Occurred in Each Month </a:t>
              </a:r>
              <a:endParaRPr sz="1600" b="1">
                <a:solidFill>
                  <a:srgbClr val="BF0111"/>
                </a:solidFill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6003472" y="1642050"/>
              <a:ext cx="2169300" cy="1707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BF0111"/>
                  </a:solidFill>
                  <a:latin typeface="Lexend"/>
                  <a:ea typeface="Lexend"/>
                  <a:cs typeface="Lexend"/>
                  <a:sym typeface="Lexend"/>
                </a:rPr>
                <a:t>Whether the Player was a Rookie</a:t>
              </a:r>
              <a:endParaRPr sz="1600" b="1">
                <a:solidFill>
                  <a:srgbClr val="BF011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79" name="Google Shape;379;p29"/>
          <p:cNvSpPr txBox="1"/>
          <p:nvPr/>
        </p:nvSpPr>
        <p:spPr>
          <a:xfrm>
            <a:off x="1676850" y="3545588"/>
            <a:ext cx="5790300" cy="48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*all for the prior 2 seasons</a:t>
            </a:r>
            <a:endParaRPr sz="1800" b="1" i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29"/>
          <p:cNvSpPr txBox="1"/>
          <p:nvPr/>
        </p:nvSpPr>
        <p:spPr>
          <a:xfrm>
            <a:off x="1917450" y="918975"/>
            <a:ext cx="5309100" cy="55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Batters and Relief Pitchers</a:t>
            </a:r>
            <a:endParaRPr sz="2200" b="1">
              <a:solidFill>
                <a:schemeClr val="lt1"/>
              </a:solidFill>
            </a:endParaRPr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30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387" name="Google Shape;387;p30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0"/>
            <p:cNvSpPr txBox="1"/>
            <p:nvPr/>
          </p:nvSpPr>
          <p:spPr>
            <a:xfrm>
              <a:off x="1997388" y="118638"/>
              <a:ext cx="51492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K-Means Clustering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389" name="Google Shape;38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90" name="Google Shape;39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391" name="Google Shape;391;p30"/>
          <p:cNvSpPr txBox="1"/>
          <p:nvPr/>
        </p:nvSpPr>
        <p:spPr>
          <a:xfrm>
            <a:off x="1917450" y="918975"/>
            <a:ext cx="5309100" cy="55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Starting Pitchers</a:t>
            </a:r>
            <a:endParaRPr sz="2200" b="1">
              <a:solidFill>
                <a:schemeClr val="lt1"/>
              </a:solidFill>
            </a:endParaRPr>
          </a:p>
        </p:txBody>
      </p:sp>
      <p:sp>
        <p:nvSpPr>
          <p:cNvPr id="392" name="Google Shape;392;p30"/>
          <p:cNvSpPr txBox="1"/>
          <p:nvPr/>
        </p:nvSpPr>
        <p:spPr>
          <a:xfrm>
            <a:off x="0" y="3528325"/>
            <a:ext cx="9144000" cy="48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And Whether a Rookie in 2021 or 2022 (as separate variables)</a:t>
            </a:r>
            <a:endParaRPr sz="1800" b="1" i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1149300" y="1710750"/>
            <a:ext cx="3117900" cy="1657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BF0111"/>
                </a:solidFill>
                <a:latin typeface="Lexend"/>
                <a:ea typeface="Lexend"/>
                <a:cs typeface="Lexend"/>
                <a:sym typeface="Lexend"/>
              </a:rPr>
              <a:t>Monthly Playing Time Throughout the Past 2 Seasons</a:t>
            </a:r>
            <a:endParaRPr sz="1800" b="1">
              <a:solidFill>
                <a:srgbClr val="BF0111"/>
              </a:solidFill>
            </a:endParaRPr>
          </a:p>
        </p:txBody>
      </p:sp>
      <p:sp>
        <p:nvSpPr>
          <p:cNvPr id="394" name="Google Shape;394;p30"/>
          <p:cNvSpPr/>
          <p:nvPr/>
        </p:nvSpPr>
        <p:spPr>
          <a:xfrm>
            <a:off x="4876802" y="1736857"/>
            <a:ext cx="3117900" cy="1657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BF0111"/>
                </a:solidFill>
                <a:latin typeface="Lexend"/>
                <a:ea typeface="Lexend"/>
                <a:cs typeface="Lexend"/>
                <a:sym typeface="Lexend"/>
              </a:rPr>
              <a:t>Monthly Proportion of Total Playing Time Throughout the Past Season</a:t>
            </a:r>
            <a:endParaRPr sz="1800" b="1">
              <a:solidFill>
                <a:srgbClr val="BF011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5" name="Google Shape;395;p30"/>
          <p:cNvSpPr/>
          <p:nvPr/>
        </p:nvSpPr>
        <p:spPr>
          <a:xfrm>
            <a:off x="1237050" y="4143500"/>
            <a:ext cx="3170700" cy="5589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Algorithm 1: 7 Clusters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4736250" y="4143500"/>
            <a:ext cx="3170700" cy="5589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Algorithm 2: 6 Clusters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1670100" y="1554063"/>
            <a:ext cx="2076300" cy="4812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Algorithm 1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8" name="Google Shape;398;p30"/>
          <p:cNvSpPr/>
          <p:nvPr/>
        </p:nvSpPr>
        <p:spPr>
          <a:xfrm>
            <a:off x="5397600" y="1554063"/>
            <a:ext cx="2076300" cy="4812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Algorithm 2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9" name="Google Shape;3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011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/>
          <p:nvPr/>
        </p:nvSpPr>
        <p:spPr>
          <a:xfrm>
            <a:off x="197700" y="199650"/>
            <a:ext cx="8748600" cy="4744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1"/>
          <p:cNvSpPr txBox="1"/>
          <p:nvPr/>
        </p:nvSpPr>
        <p:spPr>
          <a:xfrm>
            <a:off x="1741950" y="1837800"/>
            <a:ext cx="5660100" cy="146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Models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011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197700" y="199650"/>
            <a:ext cx="8748600" cy="4744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767250" y="969450"/>
            <a:ext cx="7609500" cy="122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Predict Total Playing Time Players Will Receive in 2024</a:t>
            </a:r>
            <a:endParaRPr sz="36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2963250" y="187350"/>
            <a:ext cx="3217500" cy="716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lt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Objective:</a:t>
            </a:r>
            <a:endParaRPr sz="3200" u="sng">
              <a:solidFill>
                <a:schemeClr val="lt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grpSp>
        <p:nvGrpSpPr>
          <p:cNvPr id="86" name="Google Shape;86;p14"/>
          <p:cNvGrpSpPr/>
          <p:nvPr/>
        </p:nvGrpSpPr>
        <p:grpSpPr>
          <a:xfrm>
            <a:off x="1224375" y="2301400"/>
            <a:ext cx="6695250" cy="1766475"/>
            <a:chOff x="1224375" y="2453800"/>
            <a:chExt cx="6695250" cy="1766475"/>
          </a:xfrm>
        </p:grpSpPr>
        <p:grpSp>
          <p:nvGrpSpPr>
            <p:cNvPr id="87" name="Google Shape;87;p14"/>
            <p:cNvGrpSpPr/>
            <p:nvPr/>
          </p:nvGrpSpPr>
          <p:grpSpPr>
            <a:xfrm>
              <a:off x="1224375" y="2453800"/>
              <a:ext cx="6695250" cy="1766475"/>
              <a:chOff x="1224375" y="2834800"/>
              <a:chExt cx="6695250" cy="1766475"/>
            </a:xfrm>
          </p:grpSpPr>
          <p:grpSp>
            <p:nvGrpSpPr>
              <p:cNvPr id="88" name="Google Shape;88;p14"/>
              <p:cNvGrpSpPr/>
              <p:nvPr/>
            </p:nvGrpSpPr>
            <p:grpSpPr>
              <a:xfrm>
                <a:off x="1224375" y="2834800"/>
                <a:ext cx="2818500" cy="1766475"/>
                <a:chOff x="767250" y="2787825"/>
                <a:chExt cx="2818500" cy="1766475"/>
              </a:xfrm>
            </p:grpSpPr>
            <p:sp>
              <p:nvSpPr>
                <p:cNvPr id="89" name="Google Shape;89;p14"/>
                <p:cNvSpPr txBox="1"/>
                <p:nvPr/>
              </p:nvSpPr>
              <p:spPr>
                <a:xfrm>
                  <a:off x="767250" y="2787825"/>
                  <a:ext cx="2818500" cy="7752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>
                      <a:solidFill>
                        <a:schemeClr val="lt1"/>
                      </a:solidFill>
                      <a:latin typeface="Roboto Serif SemiBold"/>
                      <a:ea typeface="Roboto Serif SemiBold"/>
                      <a:cs typeface="Roboto Serif SemiBold"/>
                      <a:sym typeface="Roboto Serif SemiBold"/>
                    </a:rPr>
                    <a:t>Batters</a:t>
                  </a:r>
                  <a:endParaRPr sz="2500">
                    <a:solidFill>
                      <a:schemeClr val="lt1"/>
                    </a:solidFill>
                    <a:latin typeface="Roboto Serif SemiBold"/>
                    <a:ea typeface="Roboto Serif SemiBold"/>
                    <a:cs typeface="Roboto Serif SemiBold"/>
                    <a:sym typeface="Roboto Serif SemiBold"/>
                  </a:endParaRPr>
                </a:p>
              </p:txBody>
            </p:sp>
            <p:sp>
              <p:nvSpPr>
                <p:cNvPr id="90" name="Google Shape;90;p14"/>
                <p:cNvSpPr txBox="1"/>
                <p:nvPr/>
              </p:nvSpPr>
              <p:spPr>
                <a:xfrm>
                  <a:off x="767250" y="3779100"/>
                  <a:ext cx="2818500" cy="77520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500">
                      <a:solidFill>
                        <a:schemeClr val="lt1"/>
                      </a:solidFill>
                      <a:latin typeface="Roboto Serif SemiBold"/>
                      <a:ea typeface="Roboto Serif SemiBold"/>
                      <a:cs typeface="Roboto Serif SemiBold"/>
                      <a:sym typeface="Roboto Serif SemiBold"/>
                    </a:rPr>
                    <a:t>Pitchers</a:t>
                  </a:r>
                  <a:endParaRPr sz="2500">
                    <a:solidFill>
                      <a:schemeClr val="lt1"/>
                    </a:solidFill>
                    <a:latin typeface="Roboto Serif SemiBold"/>
                    <a:ea typeface="Roboto Serif SemiBold"/>
                    <a:cs typeface="Roboto Serif SemiBold"/>
                    <a:sym typeface="Roboto Serif SemiBold"/>
                  </a:endParaRPr>
                </a:p>
              </p:txBody>
            </p:sp>
          </p:grpSp>
          <p:sp>
            <p:nvSpPr>
              <p:cNvPr id="91" name="Google Shape;91;p14"/>
              <p:cNvSpPr txBox="1"/>
              <p:nvPr/>
            </p:nvSpPr>
            <p:spPr>
              <a:xfrm>
                <a:off x="4946925" y="2834800"/>
                <a:ext cx="2972700" cy="775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lt1"/>
                    </a:solidFill>
                    <a:latin typeface="Roboto Serif SemiBold"/>
                    <a:ea typeface="Roboto Serif SemiBold"/>
                    <a:cs typeface="Roboto Serif SemiBold"/>
                    <a:sym typeface="Roboto Serif SemiBold"/>
                  </a:rPr>
                  <a:t>Plate Appearances</a:t>
                </a:r>
                <a:endParaRPr sz="2500">
                  <a:solidFill>
                    <a:schemeClr val="lt1"/>
                  </a:solidFill>
                  <a:latin typeface="Roboto Serif SemiBold"/>
                  <a:ea typeface="Roboto Serif SemiBold"/>
                  <a:cs typeface="Roboto Serif SemiBold"/>
                  <a:sym typeface="Roboto Serif SemiBold"/>
                </a:endParaRPr>
              </a:p>
            </p:txBody>
          </p:sp>
          <p:sp>
            <p:nvSpPr>
              <p:cNvPr id="92" name="Google Shape;92;p14"/>
              <p:cNvSpPr txBox="1"/>
              <p:nvPr/>
            </p:nvSpPr>
            <p:spPr>
              <a:xfrm>
                <a:off x="4946925" y="3826075"/>
                <a:ext cx="2972700" cy="7752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lt1"/>
                    </a:solidFill>
                    <a:latin typeface="Roboto Serif SemiBold"/>
                    <a:ea typeface="Roboto Serif SemiBold"/>
                    <a:cs typeface="Roboto Serif SemiBold"/>
                    <a:sym typeface="Roboto Serif SemiBold"/>
                  </a:rPr>
                  <a:t>Batters</a:t>
                </a:r>
                <a:endParaRPr sz="2500">
                  <a:solidFill>
                    <a:schemeClr val="lt1"/>
                  </a:solidFill>
                  <a:latin typeface="Roboto Serif SemiBold"/>
                  <a:ea typeface="Roboto Serif SemiBold"/>
                  <a:cs typeface="Roboto Serif SemiBold"/>
                  <a:sym typeface="Roboto Serif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lt1"/>
                    </a:solidFill>
                    <a:latin typeface="Roboto Serif SemiBold"/>
                    <a:ea typeface="Roboto Serif SemiBold"/>
                    <a:cs typeface="Roboto Serif SemiBold"/>
                    <a:sym typeface="Roboto Serif SemiBold"/>
                  </a:rPr>
                  <a:t>Faced</a:t>
                </a:r>
                <a:endParaRPr sz="2500">
                  <a:solidFill>
                    <a:schemeClr val="lt1"/>
                  </a:solidFill>
                  <a:latin typeface="Roboto Serif SemiBold"/>
                  <a:ea typeface="Roboto Serif SemiBold"/>
                  <a:cs typeface="Roboto Serif SemiBold"/>
                  <a:sym typeface="Roboto Serif SemiBold"/>
                </a:endParaRPr>
              </a:p>
            </p:txBody>
          </p:sp>
        </p:grpSp>
        <p:cxnSp>
          <p:nvCxnSpPr>
            <p:cNvPr id="93" name="Google Shape;93;p14"/>
            <p:cNvCxnSpPr>
              <a:stCxn id="89" idx="3"/>
              <a:endCxn id="91" idx="1"/>
            </p:cNvCxnSpPr>
            <p:nvPr/>
          </p:nvCxnSpPr>
          <p:spPr>
            <a:xfrm>
              <a:off x="4042875" y="2841400"/>
              <a:ext cx="9042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94" name="Google Shape;94;p14"/>
            <p:cNvCxnSpPr/>
            <p:nvPr/>
          </p:nvCxnSpPr>
          <p:spPr>
            <a:xfrm>
              <a:off x="4042875" y="3832675"/>
              <a:ext cx="9042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95" name="Google Shape;95;p14"/>
          <p:cNvSpPr txBox="1"/>
          <p:nvPr/>
        </p:nvSpPr>
        <p:spPr>
          <a:xfrm>
            <a:off x="1600950" y="4254725"/>
            <a:ext cx="5942100" cy="540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Using 2021-2023 Baseball Savant and Lahman Data</a:t>
            </a:r>
            <a:endParaRPr sz="1800" i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/>
        </p:nvSpPr>
        <p:spPr>
          <a:xfrm>
            <a:off x="215250" y="146750"/>
            <a:ext cx="45549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F011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Finding the Right Fit</a:t>
            </a:r>
            <a:endParaRPr sz="2800">
              <a:solidFill>
                <a:srgbClr val="BF011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grpSp>
        <p:nvGrpSpPr>
          <p:cNvPr id="411" name="Google Shape;411;p32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412" name="Google Shape;412;p32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 txBox="1"/>
            <p:nvPr/>
          </p:nvSpPr>
          <p:spPr>
            <a:xfrm>
              <a:off x="508807" y="146750"/>
              <a:ext cx="81264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Finding the Right Fit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414" name="Google Shape;41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15" name="Google Shape;41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16" name="Google Shape;416;p32"/>
          <p:cNvSpPr/>
          <p:nvPr/>
        </p:nvSpPr>
        <p:spPr>
          <a:xfrm>
            <a:off x="1504650" y="1244075"/>
            <a:ext cx="6134700" cy="797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erif"/>
                <a:ea typeface="Roboto Serif"/>
                <a:cs typeface="Roboto Serif"/>
                <a:sym typeface="Roboto Serif"/>
              </a:rPr>
              <a:t>Removed players who debuted in 2023, didn’t play in past or current season, or didn’t exist in Lahman database</a:t>
            </a:r>
            <a:endParaRPr sz="15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1697025" y="970825"/>
            <a:ext cx="5749800" cy="3981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Model Construction</a:t>
            </a:r>
            <a:endParaRPr sz="15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32"/>
          <p:cNvSpPr/>
          <p:nvPr/>
        </p:nvSpPr>
        <p:spPr>
          <a:xfrm>
            <a:off x="401525" y="2257300"/>
            <a:ext cx="2543400" cy="7977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35 Fold CV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32"/>
          <p:cNvSpPr/>
          <p:nvPr/>
        </p:nvSpPr>
        <p:spPr>
          <a:xfrm>
            <a:off x="401525" y="3178050"/>
            <a:ext cx="2543400" cy="7977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BART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0" name="Google Shape;420;p32"/>
          <p:cNvSpPr/>
          <p:nvPr/>
        </p:nvSpPr>
        <p:spPr>
          <a:xfrm>
            <a:off x="3239275" y="2257300"/>
            <a:ext cx="5503200" cy="797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Serif SemiBold"/>
                <a:ea typeface="Roboto Serif SemiBold"/>
                <a:cs typeface="Roboto Serif SemiBold"/>
                <a:sym typeface="Roboto Serif SemiBold"/>
              </a:rPr>
              <a:t>Limited Data, Model Was Efficient Despite Numerous Folds</a:t>
            </a:r>
            <a:endParaRPr sz="1300"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421" name="Google Shape;421;p32"/>
          <p:cNvSpPr/>
          <p:nvPr/>
        </p:nvSpPr>
        <p:spPr>
          <a:xfrm>
            <a:off x="3239275" y="3178051"/>
            <a:ext cx="5503200" cy="797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erif SemiBold"/>
                <a:ea typeface="Roboto Serif SemiBold"/>
                <a:cs typeface="Roboto Serif SemiBold"/>
                <a:sym typeface="Roboto Serif SemiBold"/>
              </a:rPr>
              <a:t>Applies Non-Parametric Approach to Bayesian Modeling</a:t>
            </a:r>
            <a:endParaRPr sz="1200"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erif SemiBold"/>
                <a:ea typeface="Roboto Serif SemiBold"/>
                <a:cs typeface="Roboto Serif SemiBold"/>
                <a:sym typeface="Roboto Serif SemiBold"/>
              </a:rPr>
              <a:t>Less Prone to Overfitting, but Computationally Expensive and Limited Interpretability</a:t>
            </a:r>
            <a:endParaRPr sz="1200"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401525" y="4098801"/>
            <a:ext cx="2543400" cy="7977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XGBoost</a:t>
            </a:r>
            <a:endParaRPr sz="1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32"/>
          <p:cNvSpPr/>
          <p:nvPr/>
        </p:nvSpPr>
        <p:spPr>
          <a:xfrm>
            <a:off x="3239275" y="4098802"/>
            <a:ext cx="5503200" cy="797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erif SemiBold"/>
                <a:ea typeface="Roboto Serif SemiBold"/>
                <a:cs typeface="Roboto Serif SemiBold"/>
                <a:sym typeface="Roboto Serif SemiBold"/>
              </a:rPr>
              <a:t>Boosting Algorithm that Minimizes the Residuals</a:t>
            </a:r>
            <a:endParaRPr sz="1200"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erif SemiBold"/>
              <a:ea typeface="Roboto Serif SemiBold"/>
              <a:cs typeface="Roboto Serif SemiBold"/>
              <a:sym typeface="Roboto Serif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Serif SemiBold"/>
                <a:ea typeface="Roboto Serif SemiBold"/>
                <a:cs typeface="Roboto Serif SemiBold"/>
                <a:sym typeface="Roboto Serif SemiBold"/>
              </a:rPr>
              <a:t>Efficient and High Performance, But Prone to Overfitting</a:t>
            </a:r>
            <a:endParaRPr sz="1200"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pic>
        <p:nvPicPr>
          <p:cNvPr id="424" name="Google Shape;4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3"/>
          <p:cNvGrpSpPr/>
          <p:nvPr/>
        </p:nvGrpSpPr>
        <p:grpSpPr>
          <a:xfrm>
            <a:off x="4641713" y="1437862"/>
            <a:ext cx="2038043" cy="1543203"/>
            <a:chOff x="4448179" y="1926102"/>
            <a:chExt cx="2453700" cy="2007810"/>
          </a:xfrm>
        </p:grpSpPr>
        <p:sp>
          <p:nvSpPr>
            <p:cNvPr id="430" name="Google Shape;430;p33"/>
            <p:cNvSpPr/>
            <p:nvPr/>
          </p:nvSpPr>
          <p:spPr>
            <a:xfrm>
              <a:off x="4448179" y="2171711"/>
              <a:ext cx="2453700" cy="1762200"/>
            </a:xfrm>
            <a:prstGeom prst="flowChartAlternateProcess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4579590" y="1926102"/>
              <a:ext cx="2190900" cy="444000"/>
            </a:xfrm>
            <a:prstGeom prst="flowChartAlternateProcess">
              <a:avLst/>
            </a:prstGeom>
            <a:solidFill>
              <a:srgbClr val="BF011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Group 3</a:t>
              </a:r>
              <a:endParaRPr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32" name="Google Shape;432;p33"/>
          <p:cNvGrpSpPr/>
          <p:nvPr/>
        </p:nvGrpSpPr>
        <p:grpSpPr>
          <a:xfrm>
            <a:off x="2411500" y="1437862"/>
            <a:ext cx="2038043" cy="1543203"/>
            <a:chOff x="4448179" y="1926102"/>
            <a:chExt cx="2453700" cy="2007810"/>
          </a:xfrm>
        </p:grpSpPr>
        <p:sp>
          <p:nvSpPr>
            <p:cNvPr id="433" name="Google Shape;433;p33"/>
            <p:cNvSpPr/>
            <p:nvPr/>
          </p:nvSpPr>
          <p:spPr>
            <a:xfrm>
              <a:off x="4448179" y="2171711"/>
              <a:ext cx="2453700" cy="1762200"/>
            </a:xfrm>
            <a:prstGeom prst="flowChartAlternateProcess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4579590" y="1926102"/>
              <a:ext cx="2190900" cy="444000"/>
            </a:xfrm>
            <a:prstGeom prst="flowChartAlternateProcess">
              <a:avLst/>
            </a:prstGeom>
            <a:solidFill>
              <a:srgbClr val="BF011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Group 2</a:t>
              </a:r>
              <a:endParaRPr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35" name="Google Shape;435;p33"/>
          <p:cNvSpPr/>
          <p:nvPr/>
        </p:nvSpPr>
        <p:spPr>
          <a:xfrm rot="-5400000" flipH="1">
            <a:off x="7708188" y="-165750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3"/>
          <p:cNvSpPr/>
          <p:nvPr/>
        </p:nvSpPr>
        <p:spPr>
          <a:xfrm rot="-5400000" flipH="1">
            <a:off x="7496813" y="21606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3"/>
          <p:cNvSpPr/>
          <p:nvPr/>
        </p:nvSpPr>
        <p:spPr>
          <a:xfrm rot="-5400000" flipH="1">
            <a:off x="8976438" y="-165750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3"/>
          <p:cNvSpPr/>
          <p:nvPr/>
        </p:nvSpPr>
        <p:spPr>
          <a:xfrm rot="-5400000" flipH="1">
            <a:off x="8553688" y="-165750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3"/>
          <p:cNvSpPr/>
          <p:nvPr/>
        </p:nvSpPr>
        <p:spPr>
          <a:xfrm rot="-5400000" flipH="1">
            <a:off x="8130938" y="-165750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3"/>
          <p:cNvSpPr/>
          <p:nvPr/>
        </p:nvSpPr>
        <p:spPr>
          <a:xfrm rot="-5400000" flipH="1">
            <a:off x="8765063" y="216075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3"/>
          <p:cNvSpPr/>
          <p:nvPr/>
        </p:nvSpPr>
        <p:spPr>
          <a:xfrm rot="-5400000" flipH="1">
            <a:off x="7919563" y="21606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3"/>
          <p:cNvSpPr txBox="1"/>
          <p:nvPr/>
        </p:nvSpPr>
        <p:spPr>
          <a:xfrm>
            <a:off x="215250" y="146750"/>
            <a:ext cx="78822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F011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Weighting Player Characteristics</a:t>
            </a:r>
            <a:endParaRPr sz="2800">
              <a:solidFill>
                <a:srgbClr val="BF011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779550" y="926900"/>
            <a:ext cx="7584900" cy="405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Individualized Weights Were Created Based on Player Characteristics</a:t>
            </a:r>
            <a:endParaRPr sz="1700">
              <a:solidFill>
                <a:schemeClr val="lt1"/>
              </a:solidFill>
              <a:highlight>
                <a:schemeClr val="accent6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44" name="Google Shape;444;p33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445" name="Google Shape;445;p33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 txBox="1"/>
            <p:nvPr/>
          </p:nvSpPr>
          <p:spPr>
            <a:xfrm>
              <a:off x="508807" y="146750"/>
              <a:ext cx="81264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Weighting Characteristics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447" name="Google Shape;447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48" name="Google Shape;448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49" name="Google Shape;449;p33"/>
          <p:cNvGrpSpPr/>
          <p:nvPr/>
        </p:nvGrpSpPr>
        <p:grpSpPr>
          <a:xfrm>
            <a:off x="215125" y="1409499"/>
            <a:ext cx="2038043" cy="1543203"/>
            <a:chOff x="4448179" y="1926102"/>
            <a:chExt cx="2453700" cy="2007810"/>
          </a:xfrm>
        </p:grpSpPr>
        <p:sp>
          <p:nvSpPr>
            <p:cNvPr id="450" name="Google Shape;450;p33"/>
            <p:cNvSpPr/>
            <p:nvPr/>
          </p:nvSpPr>
          <p:spPr>
            <a:xfrm>
              <a:off x="4448179" y="2171711"/>
              <a:ext cx="2453700" cy="1762200"/>
            </a:xfrm>
            <a:prstGeom prst="flowChartAlternateProcess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4579590" y="1926102"/>
              <a:ext cx="2190900" cy="444000"/>
            </a:xfrm>
            <a:prstGeom prst="flowChartAlternateProcess">
              <a:avLst/>
            </a:prstGeom>
            <a:solidFill>
              <a:srgbClr val="BF011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Group 1</a:t>
              </a:r>
              <a:endParaRPr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52" name="Google Shape;452;p33"/>
          <p:cNvSpPr txBox="1"/>
          <p:nvPr/>
        </p:nvSpPr>
        <p:spPr>
          <a:xfrm>
            <a:off x="2460438" y="1758388"/>
            <a:ext cx="1940100" cy="111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100+ PA/150+ BF in Past Season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28575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Less Than 30 PA/50 BF 2 Seasons Ago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28575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NOT a Rookie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(Weight 3)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4690688" y="1860300"/>
            <a:ext cx="1940100" cy="111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Rookies Who Debuted Before May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Assigned 2022 Stats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215200" y="1758400"/>
            <a:ext cx="2037900" cy="111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100+ PA/150+ BF         2 Seasons Ago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28575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Less Than 30 PA/50 BF in Past Season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(Weight 2)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pSp>
        <p:nvGrpSpPr>
          <p:cNvPr id="455" name="Google Shape;455;p33"/>
          <p:cNvGrpSpPr/>
          <p:nvPr/>
        </p:nvGrpSpPr>
        <p:grpSpPr>
          <a:xfrm>
            <a:off x="1206150" y="3238524"/>
            <a:ext cx="2038043" cy="1543203"/>
            <a:chOff x="4448179" y="1926102"/>
            <a:chExt cx="2453700" cy="2007810"/>
          </a:xfrm>
        </p:grpSpPr>
        <p:sp>
          <p:nvSpPr>
            <p:cNvPr id="456" name="Google Shape;456;p33"/>
            <p:cNvSpPr/>
            <p:nvPr/>
          </p:nvSpPr>
          <p:spPr>
            <a:xfrm>
              <a:off x="4448179" y="2171711"/>
              <a:ext cx="2453700" cy="1762200"/>
            </a:xfrm>
            <a:prstGeom prst="flowChartAlternateProcess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4579590" y="1926102"/>
              <a:ext cx="2190900" cy="444000"/>
            </a:xfrm>
            <a:prstGeom prst="flowChartAlternateProcess">
              <a:avLst/>
            </a:prstGeom>
            <a:solidFill>
              <a:srgbClr val="BF011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Group 5</a:t>
              </a:r>
              <a:endParaRPr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58" name="Google Shape;458;p33"/>
          <p:cNvSpPr txBox="1"/>
          <p:nvPr/>
        </p:nvSpPr>
        <p:spPr>
          <a:xfrm>
            <a:off x="1206225" y="3587425"/>
            <a:ext cx="2037900" cy="111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Rookies Who Debuted in July or August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Counting Stats Only</a:t>
            </a:r>
            <a:endParaRPr sz="1200" i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(Weight 5)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pSp>
        <p:nvGrpSpPr>
          <p:cNvPr id="459" name="Google Shape;459;p33"/>
          <p:cNvGrpSpPr/>
          <p:nvPr/>
        </p:nvGrpSpPr>
        <p:grpSpPr>
          <a:xfrm>
            <a:off x="3552975" y="3238524"/>
            <a:ext cx="2038043" cy="1543203"/>
            <a:chOff x="4448179" y="1926102"/>
            <a:chExt cx="2453700" cy="2007810"/>
          </a:xfrm>
        </p:grpSpPr>
        <p:sp>
          <p:nvSpPr>
            <p:cNvPr id="460" name="Google Shape;460;p33"/>
            <p:cNvSpPr/>
            <p:nvPr/>
          </p:nvSpPr>
          <p:spPr>
            <a:xfrm>
              <a:off x="4448179" y="2171711"/>
              <a:ext cx="2453700" cy="1762200"/>
            </a:xfrm>
            <a:prstGeom prst="flowChartAlternateProcess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4579590" y="1926102"/>
              <a:ext cx="2190900" cy="444000"/>
            </a:xfrm>
            <a:prstGeom prst="flowChartAlternateProcess">
              <a:avLst/>
            </a:prstGeom>
            <a:solidFill>
              <a:srgbClr val="BF011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Group 6</a:t>
              </a:r>
              <a:endParaRPr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62" name="Google Shape;462;p33"/>
          <p:cNvSpPr txBox="1"/>
          <p:nvPr/>
        </p:nvSpPr>
        <p:spPr>
          <a:xfrm>
            <a:off x="3553050" y="3587425"/>
            <a:ext cx="2037900" cy="111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Rookies Who Debuted in September or October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Counting Stats Only</a:t>
            </a:r>
            <a:endParaRPr sz="1200" i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(Weight 6)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pSp>
        <p:nvGrpSpPr>
          <p:cNvPr id="463" name="Google Shape;463;p33"/>
          <p:cNvGrpSpPr/>
          <p:nvPr/>
        </p:nvGrpSpPr>
        <p:grpSpPr>
          <a:xfrm>
            <a:off x="5899800" y="3241049"/>
            <a:ext cx="2038043" cy="1543203"/>
            <a:chOff x="4448179" y="1926102"/>
            <a:chExt cx="2453700" cy="2007810"/>
          </a:xfrm>
        </p:grpSpPr>
        <p:sp>
          <p:nvSpPr>
            <p:cNvPr id="464" name="Google Shape;464;p33"/>
            <p:cNvSpPr/>
            <p:nvPr/>
          </p:nvSpPr>
          <p:spPr>
            <a:xfrm>
              <a:off x="4448179" y="2171711"/>
              <a:ext cx="2453700" cy="1762200"/>
            </a:xfrm>
            <a:prstGeom prst="flowChartAlternateProcess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579590" y="1926102"/>
              <a:ext cx="2190900" cy="444000"/>
            </a:xfrm>
            <a:prstGeom prst="flowChartAlternateProcess">
              <a:avLst/>
            </a:prstGeom>
            <a:solidFill>
              <a:srgbClr val="BF011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Group 7</a:t>
              </a:r>
              <a:endParaRPr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66" name="Google Shape;466;p33"/>
          <p:cNvSpPr txBox="1"/>
          <p:nvPr/>
        </p:nvSpPr>
        <p:spPr>
          <a:xfrm>
            <a:off x="5899875" y="3589950"/>
            <a:ext cx="2037900" cy="111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All Other Players Who Don’t Meet Groups 1-6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(Weight 1)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pSp>
        <p:nvGrpSpPr>
          <p:cNvPr id="467" name="Google Shape;467;p33"/>
          <p:cNvGrpSpPr/>
          <p:nvPr/>
        </p:nvGrpSpPr>
        <p:grpSpPr>
          <a:xfrm>
            <a:off x="6920925" y="1442624"/>
            <a:ext cx="2038043" cy="1543203"/>
            <a:chOff x="4448179" y="1926102"/>
            <a:chExt cx="2453700" cy="2007810"/>
          </a:xfrm>
        </p:grpSpPr>
        <p:sp>
          <p:nvSpPr>
            <p:cNvPr id="468" name="Google Shape;468;p33"/>
            <p:cNvSpPr/>
            <p:nvPr/>
          </p:nvSpPr>
          <p:spPr>
            <a:xfrm>
              <a:off x="4448179" y="2171711"/>
              <a:ext cx="2453700" cy="1762200"/>
            </a:xfrm>
            <a:prstGeom prst="flowChartAlternateProcess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4579590" y="1926102"/>
              <a:ext cx="2190900" cy="444000"/>
            </a:xfrm>
            <a:prstGeom prst="flowChartAlternateProcess">
              <a:avLst/>
            </a:prstGeom>
            <a:solidFill>
              <a:srgbClr val="BF011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Group 4</a:t>
              </a:r>
              <a:endParaRPr sz="1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70" name="Google Shape;470;p33"/>
          <p:cNvSpPr txBox="1"/>
          <p:nvPr/>
        </p:nvSpPr>
        <p:spPr>
          <a:xfrm>
            <a:off x="6921000" y="1791525"/>
            <a:ext cx="2037900" cy="111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Rookies Who Debuted in May or June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Counting Stats Only</a:t>
            </a:r>
            <a:endParaRPr sz="1200" i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(Weight 4)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471" name="Google Shape;4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011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>
            <a:off x="197700" y="199650"/>
            <a:ext cx="8748600" cy="4744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 txBox="1"/>
          <p:nvPr/>
        </p:nvSpPr>
        <p:spPr>
          <a:xfrm>
            <a:off x="1741950" y="1837800"/>
            <a:ext cx="5660100" cy="146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Results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/>
        </p:nvSpPr>
        <p:spPr>
          <a:xfrm>
            <a:off x="215250" y="146750"/>
            <a:ext cx="36435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Pitchers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483" name="Google Shape;483;p35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5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5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5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35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488" name="Google Shape;488;p35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 txBox="1"/>
            <p:nvPr/>
          </p:nvSpPr>
          <p:spPr>
            <a:xfrm>
              <a:off x="1379552" y="118650"/>
              <a:ext cx="61479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PA Weights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490" name="Google Shape;49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91" name="Google Shape;49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492" name="Google Shape;492;p35"/>
          <p:cNvGrpSpPr/>
          <p:nvPr/>
        </p:nvGrpSpPr>
        <p:grpSpPr>
          <a:xfrm>
            <a:off x="1664208" y="902650"/>
            <a:ext cx="5783733" cy="4172724"/>
            <a:chOff x="1573458" y="890750"/>
            <a:chExt cx="5783733" cy="4172724"/>
          </a:xfrm>
        </p:grpSpPr>
        <p:pic>
          <p:nvPicPr>
            <p:cNvPr id="493" name="Google Shape;493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73458" y="890750"/>
              <a:ext cx="1860957" cy="2048998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94" name="Google Shape;494;p35"/>
            <p:cNvPicPr preferRelativeResize="0"/>
            <p:nvPr/>
          </p:nvPicPr>
          <p:blipFill rotWithShape="1">
            <a:blip r:embed="rId6">
              <a:alphaModFix/>
            </a:blip>
            <a:srcRect t="9"/>
            <a:stretch/>
          </p:blipFill>
          <p:spPr>
            <a:xfrm>
              <a:off x="3530274" y="890844"/>
              <a:ext cx="1860957" cy="2048809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95" name="Google Shape;495;p35"/>
            <p:cNvPicPr preferRelativeResize="0"/>
            <p:nvPr/>
          </p:nvPicPr>
          <p:blipFill rotWithShape="1">
            <a:blip r:embed="rId7">
              <a:alphaModFix/>
            </a:blip>
            <a:srcRect t="9"/>
            <a:stretch/>
          </p:blipFill>
          <p:spPr>
            <a:xfrm>
              <a:off x="1573458" y="3014669"/>
              <a:ext cx="1860957" cy="2048798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96" name="Google Shape;496;p35"/>
            <p:cNvPicPr preferRelativeResize="0"/>
            <p:nvPr/>
          </p:nvPicPr>
          <p:blipFill rotWithShape="1">
            <a:blip r:embed="rId8">
              <a:alphaModFix/>
            </a:blip>
            <a:srcRect t="9"/>
            <a:stretch/>
          </p:blipFill>
          <p:spPr>
            <a:xfrm>
              <a:off x="5496234" y="890841"/>
              <a:ext cx="1860957" cy="2048809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97" name="Google Shape;497;p35"/>
            <p:cNvPicPr preferRelativeResize="0"/>
            <p:nvPr/>
          </p:nvPicPr>
          <p:blipFill rotWithShape="1">
            <a:blip r:embed="rId9">
              <a:alphaModFix/>
            </a:blip>
            <a:srcRect t="9"/>
            <a:stretch/>
          </p:blipFill>
          <p:spPr>
            <a:xfrm>
              <a:off x="3530274" y="3014666"/>
              <a:ext cx="1860957" cy="2048809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498" name="Google Shape;498;p35"/>
            <p:cNvPicPr preferRelativeResize="0"/>
            <p:nvPr/>
          </p:nvPicPr>
          <p:blipFill rotWithShape="1">
            <a:blip r:embed="rId10">
              <a:alphaModFix/>
            </a:blip>
            <a:srcRect t="9"/>
            <a:stretch/>
          </p:blipFill>
          <p:spPr>
            <a:xfrm>
              <a:off x="5496234" y="3014662"/>
              <a:ext cx="1860957" cy="2048809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499" name="Google Shape;499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225" y="1141057"/>
            <a:ext cx="1468925" cy="118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000" y="2432304"/>
            <a:ext cx="1468925" cy="118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600" y="3657404"/>
            <a:ext cx="1472183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1213" y="1143000"/>
            <a:ext cx="147220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71225" y="2434195"/>
            <a:ext cx="147220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71225" y="3657600"/>
            <a:ext cx="147220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 txBox="1"/>
          <p:nvPr/>
        </p:nvSpPr>
        <p:spPr>
          <a:xfrm>
            <a:off x="215250" y="146750"/>
            <a:ext cx="36435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Pitchers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511" name="Google Shape;511;p36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6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6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6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36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516" name="Google Shape;516;p36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 txBox="1"/>
            <p:nvPr/>
          </p:nvSpPr>
          <p:spPr>
            <a:xfrm>
              <a:off x="1379552" y="118650"/>
              <a:ext cx="61479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SP Weights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518" name="Google Shape;51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19" name="Google Shape;519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20" name="Google Shape;520;p36"/>
          <p:cNvGrpSpPr/>
          <p:nvPr/>
        </p:nvGrpSpPr>
        <p:grpSpPr>
          <a:xfrm>
            <a:off x="1663629" y="905256"/>
            <a:ext cx="5788730" cy="4169664"/>
            <a:chOff x="1608275" y="869700"/>
            <a:chExt cx="5813729" cy="4199903"/>
          </a:xfrm>
        </p:grpSpPr>
        <p:pic>
          <p:nvPicPr>
            <p:cNvPr id="521" name="Google Shape;521;p36"/>
            <p:cNvPicPr preferRelativeResize="0"/>
            <p:nvPr/>
          </p:nvPicPr>
          <p:blipFill rotWithShape="1">
            <a:blip r:embed="rId5">
              <a:alphaModFix/>
            </a:blip>
            <a:srcRect t="9"/>
            <a:stretch/>
          </p:blipFill>
          <p:spPr>
            <a:xfrm>
              <a:off x="1608275" y="869715"/>
              <a:ext cx="1873431" cy="2063110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22" name="Google Shape;522;p36"/>
            <p:cNvPicPr preferRelativeResize="0"/>
            <p:nvPr/>
          </p:nvPicPr>
          <p:blipFill rotWithShape="1">
            <a:blip r:embed="rId6">
              <a:alphaModFix/>
            </a:blip>
            <a:srcRect t="9"/>
            <a:stretch/>
          </p:blipFill>
          <p:spPr>
            <a:xfrm>
              <a:off x="3574123" y="869700"/>
              <a:ext cx="1873431" cy="2063110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23" name="Google Shape;523;p36"/>
            <p:cNvPicPr preferRelativeResize="0"/>
            <p:nvPr/>
          </p:nvPicPr>
          <p:blipFill rotWithShape="1">
            <a:blip r:embed="rId7">
              <a:alphaModFix/>
            </a:blip>
            <a:srcRect t="9"/>
            <a:stretch/>
          </p:blipFill>
          <p:spPr>
            <a:xfrm>
              <a:off x="1608287" y="3006493"/>
              <a:ext cx="1873431" cy="2063110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24" name="Google Shape;524;p36"/>
            <p:cNvPicPr preferRelativeResize="0"/>
            <p:nvPr/>
          </p:nvPicPr>
          <p:blipFill rotWithShape="1">
            <a:blip r:embed="rId8">
              <a:alphaModFix/>
            </a:blip>
            <a:srcRect t="9"/>
            <a:stretch/>
          </p:blipFill>
          <p:spPr>
            <a:xfrm>
              <a:off x="5548573" y="869700"/>
              <a:ext cx="1873431" cy="2063110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25" name="Google Shape;525;p36"/>
            <p:cNvPicPr preferRelativeResize="0"/>
            <p:nvPr/>
          </p:nvPicPr>
          <p:blipFill rotWithShape="1">
            <a:blip r:embed="rId9">
              <a:alphaModFix/>
            </a:blip>
            <a:srcRect t="9"/>
            <a:stretch/>
          </p:blipFill>
          <p:spPr>
            <a:xfrm>
              <a:off x="3574123" y="3006493"/>
              <a:ext cx="1873431" cy="2063110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26" name="Google Shape;526;p36"/>
            <p:cNvPicPr preferRelativeResize="0"/>
            <p:nvPr/>
          </p:nvPicPr>
          <p:blipFill rotWithShape="1">
            <a:blip r:embed="rId10">
              <a:alphaModFix/>
            </a:blip>
            <a:srcRect t="9"/>
            <a:stretch/>
          </p:blipFill>
          <p:spPr>
            <a:xfrm>
              <a:off x="5548573" y="3006493"/>
              <a:ext cx="1873431" cy="2063110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527" name="Google Shape;52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25" y="1139557"/>
            <a:ext cx="1468925" cy="118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000" y="2432304"/>
            <a:ext cx="1468925" cy="118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600" y="3657404"/>
            <a:ext cx="1472183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1213" y="1143000"/>
            <a:ext cx="147220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71225" y="2434195"/>
            <a:ext cx="147220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71225" y="3657600"/>
            <a:ext cx="147220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 txBox="1"/>
          <p:nvPr/>
        </p:nvSpPr>
        <p:spPr>
          <a:xfrm>
            <a:off x="215250" y="146750"/>
            <a:ext cx="36435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Pitchers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539" name="Google Shape;539;p37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7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7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7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3" name="Google Shape;543;p37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544" name="Google Shape;544;p37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 txBox="1"/>
            <p:nvPr/>
          </p:nvSpPr>
          <p:spPr>
            <a:xfrm>
              <a:off x="1379552" y="118650"/>
              <a:ext cx="61479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RP Weights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546" name="Google Shape;54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47" name="Google Shape;54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48" name="Google Shape;548;p37"/>
          <p:cNvGrpSpPr/>
          <p:nvPr/>
        </p:nvGrpSpPr>
        <p:grpSpPr>
          <a:xfrm>
            <a:off x="1664208" y="905256"/>
            <a:ext cx="5792147" cy="2048257"/>
            <a:chOff x="1617692" y="961274"/>
            <a:chExt cx="5780586" cy="2061450"/>
          </a:xfrm>
        </p:grpSpPr>
        <p:pic>
          <p:nvPicPr>
            <p:cNvPr id="549" name="Google Shape;549;p37"/>
            <p:cNvPicPr preferRelativeResize="0"/>
            <p:nvPr/>
          </p:nvPicPr>
          <p:blipFill rotWithShape="1">
            <a:blip r:embed="rId5">
              <a:alphaModFix/>
            </a:blip>
            <a:srcRect t="9"/>
            <a:stretch/>
          </p:blipFill>
          <p:spPr>
            <a:xfrm>
              <a:off x="1617692" y="961274"/>
              <a:ext cx="1861653" cy="2061450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50" name="Google Shape;550;p37"/>
            <p:cNvPicPr preferRelativeResize="0"/>
            <p:nvPr/>
          </p:nvPicPr>
          <p:blipFill rotWithShape="1">
            <a:blip r:embed="rId6">
              <a:alphaModFix/>
            </a:blip>
            <a:srcRect t="9"/>
            <a:stretch/>
          </p:blipFill>
          <p:spPr>
            <a:xfrm>
              <a:off x="3570602" y="961274"/>
              <a:ext cx="1861653" cy="2061450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51" name="Google Shape;551;p37"/>
            <p:cNvPicPr preferRelativeResize="0"/>
            <p:nvPr/>
          </p:nvPicPr>
          <p:blipFill rotWithShape="1">
            <a:blip r:embed="rId7">
              <a:alphaModFix/>
            </a:blip>
            <a:srcRect t="-120" b="119"/>
            <a:stretch/>
          </p:blipFill>
          <p:spPr>
            <a:xfrm>
              <a:off x="5536624" y="961274"/>
              <a:ext cx="1861653" cy="2061450"/>
            </a:xfrm>
            <a:prstGeom prst="rect">
              <a:avLst/>
            </a:prstGeom>
            <a:noFill/>
            <a:ln w="19050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552" name="Google Shape;55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4208" y="3026664"/>
            <a:ext cx="1865376" cy="2048255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3" name="Google Shape;55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21024" y="3026664"/>
            <a:ext cx="1865376" cy="2048255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4" name="Google Shape;55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90975" y="3026664"/>
            <a:ext cx="1865376" cy="2048255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5" name="Google Shape;55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225" y="1141057"/>
            <a:ext cx="1468925" cy="118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000" y="2432304"/>
            <a:ext cx="1468925" cy="118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600" y="3657404"/>
            <a:ext cx="1472183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71213" y="1143000"/>
            <a:ext cx="147220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71225" y="2434195"/>
            <a:ext cx="147220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71225" y="3657600"/>
            <a:ext cx="1472200" cy="117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8"/>
          <p:cNvSpPr/>
          <p:nvPr/>
        </p:nvSpPr>
        <p:spPr>
          <a:xfrm flipH="1">
            <a:off x="1230188" y="43741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8"/>
          <p:cNvSpPr/>
          <p:nvPr/>
        </p:nvSpPr>
        <p:spPr>
          <a:xfrm flipH="1">
            <a:off x="458013" y="395143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8"/>
          <p:cNvSpPr/>
          <p:nvPr/>
        </p:nvSpPr>
        <p:spPr>
          <a:xfrm flipH="1">
            <a:off x="1614838" y="41628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8"/>
          <p:cNvSpPr/>
          <p:nvPr/>
        </p:nvSpPr>
        <p:spPr>
          <a:xfrm flipH="1">
            <a:off x="7738175" y="9676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Google Shape;5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63" y="967636"/>
            <a:ext cx="3991757" cy="4037010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1" name="Google Shape;5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480" y="967625"/>
            <a:ext cx="3991757" cy="4037025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72" name="Google Shape;572;p38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573" name="Google Shape;573;p38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 txBox="1"/>
            <p:nvPr/>
          </p:nvSpPr>
          <p:spPr>
            <a:xfrm>
              <a:off x="508807" y="146750"/>
              <a:ext cx="81264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8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Batter Distribution ➞ RMSE: 144.3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575" name="Google Shape;575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76" name="Google Shape;576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577" name="Google Shape;57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9"/>
          <p:cNvSpPr txBox="1"/>
          <p:nvPr/>
        </p:nvSpPr>
        <p:spPr>
          <a:xfrm>
            <a:off x="215250" y="146750"/>
            <a:ext cx="42549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Batter Distribution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583" name="Google Shape;583;p39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9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9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9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7" name="Google Shape;5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679" y="908513"/>
            <a:ext cx="4022634" cy="4175874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88" name="Google Shape;588;p39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589" name="Google Shape;589;p39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 txBox="1"/>
            <p:nvPr/>
          </p:nvSpPr>
          <p:spPr>
            <a:xfrm>
              <a:off x="508807" y="146750"/>
              <a:ext cx="81264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Batter Distribution</a:t>
              </a:r>
              <a:endParaRPr sz="40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591" name="Google Shape;59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92" name="Google Shape;59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593" name="Google Shape;593;p39"/>
          <p:cNvGrpSpPr/>
          <p:nvPr/>
        </p:nvGrpSpPr>
        <p:grpSpPr>
          <a:xfrm>
            <a:off x="-161275" y="1723925"/>
            <a:ext cx="1056875" cy="3570175"/>
            <a:chOff x="-161275" y="1723925"/>
            <a:chExt cx="1056875" cy="3570175"/>
          </a:xfrm>
        </p:grpSpPr>
        <p:sp>
          <p:nvSpPr>
            <p:cNvPr id="594" name="Google Shape;594;p39"/>
            <p:cNvSpPr/>
            <p:nvPr/>
          </p:nvSpPr>
          <p:spPr>
            <a:xfrm rot="-5400000" flipH="1">
              <a:off x="233288" y="29129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 rot="-5400000" flipH="1">
              <a:off x="232113" y="3682300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 rot="-5400000" flipH="1">
              <a:off x="20738" y="32976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 rot="-5400000" flipH="1">
              <a:off x="20738" y="40698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 rot="-5400000" flipH="1">
              <a:off x="-190637" y="44516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 rot="-5400000" flipH="1">
              <a:off x="20738" y="252546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 rot="-5400000" flipH="1">
              <a:off x="20738" y="48419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 rot="-5400000" flipH="1">
              <a:off x="20738" y="17532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 rot="-5400000" flipH="1">
              <a:off x="-190637" y="214366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 rot="-5400000" flipH="1">
              <a:off x="443488" y="40698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 rot="-5400000" flipH="1">
              <a:off x="443488" y="48419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9"/>
          <p:cNvGrpSpPr/>
          <p:nvPr/>
        </p:nvGrpSpPr>
        <p:grpSpPr>
          <a:xfrm>
            <a:off x="8219638" y="951738"/>
            <a:ext cx="1267725" cy="4342363"/>
            <a:chOff x="8219638" y="953538"/>
            <a:chExt cx="1267725" cy="4342363"/>
          </a:xfrm>
        </p:grpSpPr>
        <p:sp>
          <p:nvSpPr>
            <p:cNvPr id="606" name="Google Shape;606;p39"/>
            <p:cNvSpPr/>
            <p:nvPr/>
          </p:nvSpPr>
          <p:spPr>
            <a:xfrm rot="-5400000" flipH="1">
              <a:off x="8825050" y="29147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 rot="-5400000" flipH="1">
              <a:off x="8823875" y="3684100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 rot="-5400000" flipH="1">
              <a:off x="8612500" y="32994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 rot="-5400000" flipH="1">
              <a:off x="8612500" y="40716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 rot="-5400000" flipH="1">
              <a:off x="8401125" y="44534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 rot="-5400000" flipH="1">
              <a:off x="8612500" y="252726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 rot="-5400000" flipH="1">
              <a:off x="8612500" y="48437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 rot="-5400000" flipH="1">
              <a:off x="8612500" y="17550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 rot="-5400000" flipH="1">
              <a:off x="8401125" y="214546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 rot="-5400000" flipH="1">
              <a:off x="9035250" y="48437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 rot="-5400000" flipH="1">
              <a:off x="8825050" y="13704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 rot="-5400000" flipH="1">
              <a:off x="8612500" y="982900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 rot="-5400000" flipH="1">
              <a:off x="8190275" y="32994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9" name="Google Shape;6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25" y="993475"/>
            <a:ext cx="3805375" cy="3954700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25" name="Google Shape;6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1" y="996465"/>
            <a:ext cx="3805375" cy="3948701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26" name="Google Shape;626;p40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627" name="Google Shape;627;p40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 txBox="1"/>
            <p:nvPr/>
          </p:nvSpPr>
          <p:spPr>
            <a:xfrm>
              <a:off x="508807" y="146750"/>
              <a:ext cx="81264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SP Distribution ➞ RMSE: 220.4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629" name="Google Shape;62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30" name="Google Shape;630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631" name="Google Shape;63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41"/>
          <p:cNvGrpSpPr/>
          <p:nvPr/>
        </p:nvGrpSpPr>
        <p:grpSpPr>
          <a:xfrm>
            <a:off x="6887600" y="-89262"/>
            <a:ext cx="2793675" cy="3599025"/>
            <a:chOff x="6582800" y="-89262"/>
            <a:chExt cx="2793675" cy="3599025"/>
          </a:xfrm>
        </p:grpSpPr>
        <p:sp>
          <p:nvSpPr>
            <p:cNvPr id="637" name="Google Shape;637;p41"/>
            <p:cNvSpPr/>
            <p:nvPr/>
          </p:nvSpPr>
          <p:spPr>
            <a:xfrm flipH="1">
              <a:off x="8124250" y="245006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 flipH="1">
              <a:off x="8125700" y="20188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 flipH="1">
              <a:off x="8507488" y="1221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 flipH="1">
              <a:off x="8125688" y="3334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 flipH="1">
              <a:off x="7738163" y="1232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 flipH="1">
              <a:off x="6968850" y="1221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 flipH="1">
              <a:off x="7353513" y="-89262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 flipH="1">
              <a:off x="8894988" y="3334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 flipH="1">
              <a:off x="8124250" y="-84087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 flipH="1">
              <a:off x="8894963" y="-89262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 flipH="1">
              <a:off x="8895000" y="7562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 flipH="1">
              <a:off x="8895000" y="11789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 flipH="1">
              <a:off x="8895000" y="16017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 flipH="1">
              <a:off x="8507500" y="9676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 flipH="1">
              <a:off x="8894975" y="20244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 flipH="1">
              <a:off x="6582800" y="-84087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 flipH="1">
              <a:off x="8124250" y="117616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 flipH="1">
              <a:off x="8507500" y="18131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 flipH="1">
              <a:off x="8507500" y="26586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 flipH="1">
              <a:off x="8507500" y="30870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57" name="Google Shape;657;p41"/>
          <p:cNvGraphicFramePr/>
          <p:nvPr/>
        </p:nvGraphicFramePr>
        <p:xfrm>
          <a:off x="859150" y="74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{609756D7-8BF6-46C7-85F7-1F1CD1ED9803}</a:tableStyleId>
              </a:tblPr>
              <a:tblGrid>
                <a:gridCol w="185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05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Batters Faced Outliers (2023)</a:t>
                      </a:r>
                      <a:endParaRPr sz="2200" b="1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011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Pitcher</a:t>
                      </a:r>
                      <a:endParaRPr sz="1800" b="1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2021 BF</a:t>
                      </a:r>
                      <a:endParaRPr sz="1800" b="1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2022 BF</a:t>
                      </a:r>
                      <a:endParaRPr sz="1800" b="1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2023 BF</a:t>
                      </a:r>
                      <a:endParaRPr sz="1800" b="1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Pitcher 1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586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574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Pitcher 2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779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608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Pitcher 3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538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646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Pitcher 4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774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780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19</a:t>
                      </a:r>
                      <a:endParaRPr sz="18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58" name="Google Shape;658;p41"/>
          <p:cNvGrpSpPr/>
          <p:nvPr/>
        </p:nvGrpSpPr>
        <p:grpSpPr>
          <a:xfrm>
            <a:off x="-564312" y="3121988"/>
            <a:ext cx="3181600" cy="2325125"/>
            <a:chOff x="-315962" y="3105938"/>
            <a:chExt cx="3181600" cy="2325125"/>
          </a:xfrm>
        </p:grpSpPr>
        <p:sp>
          <p:nvSpPr>
            <p:cNvPr id="659" name="Google Shape;659;p41"/>
            <p:cNvSpPr/>
            <p:nvPr/>
          </p:nvSpPr>
          <p:spPr>
            <a:xfrm flipH="1">
              <a:off x="2002363" y="47969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 flipH="1">
              <a:off x="1614838" y="45867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 flipH="1">
              <a:off x="845525" y="458556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 flipH="1">
              <a:off x="1230188" y="47969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 flipH="1">
              <a:off x="458013" y="47969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 flipH="1">
              <a:off x="76188" y="41628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 flipH="1">
              <a:off x="458013" y="39514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 flipH="1">
              <a:off x="76188" y="458556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 flipH="1">
              <a:off x="76188" y="374006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 flipH="1">
              <a:off x="76188" y="33173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 flipH="1">
              <a:off x="-315962" y="310593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 flipH="1">
              <a:off x="-314162" y="4374188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 flipH="1">
              <a:off x="76188" y="50083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 flipH="1">
              <a:off x="2384163" y="5008313"/>
              <a:ext cx="481475" cy="422750"/>
            </a:xfrm>
            <a:prstGeom prst="flowChartPreparation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011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197700" y="199650"/>
            <a:ext cx="8748600" cy="4744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767250" y="1555350"/>
            <a:ext cx="7609500" cy="203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Filtering</a:t>
            </a:r>
            <a:endParaRPr sz="5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Players</a:t>
            </a:r>
            <a:endParaRPr sz="5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/>
          <p:cNvSpPr txBox="1"/>
          <p:nvPr/>
        </p:nvSpPr>
        <p:spPr>
          <a:xfrm>
            <a:off x="215250" y="146750"/>
            <a:ext cx="80979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RP Distribution -&gt; RMSE: 103.9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678" name="Google Shape;678;p42"/>
          <p:cNvSpPr/>
          <p:nvPr/>
        </p:nvSpPr>
        <p:spPr>
          <a:xfrm flipH="1">
            <a:off x="1230188" y="43741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2"/>
          <p:cNvSpPr/>
          <p:nvPr/>
        </p:nvSpPr>
        <p:spPr>
          <a:xfrm flipH="1">
            <a:off x="458013" y="395143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2"/>
          <p:cNvSpPr/>
          <p:nvPr/>
        </p:nvSpPr>
        <p:spPr>
          <a:xfrm flipH="1">
            <a:off x="1614838" y="41628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2"/>
          <p:cNvSpPr/>
          <p:nvPr/>
        </p:nvSpPr>
        <p:spPr>
          <a:xfrm flipH="1">
            <a:off x="7738175" y="9676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" name="Google Shape;6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88" y="970976"/>
            <a:ext cx="3963716" cy="4021950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384" y="967625"/>
            <a:ext cx="3963728" cy="4028675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684" name="Google Shape;684;p42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685" name="Google Shape;685;p42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/>
            <p:cNvSpPr txBox="1"/>
            <p:nvPr/>
          </p:nvSpPr>
          <p:spPr>
            <a:xfrm>
              <a:off x="508807" y="146750"/>
              <a:ext cx="81264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RP Distribution ➞ RMSE: 103.9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687" name="Google Shape;68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88" name="Google Shape;688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689" name="Google Shape;68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43"/>
          <p:cNvPicPr preferRelativeResize="0"/>
          <p:nvPr/>
        </p:nvPicPr>
        <p:blipFill rotWithShape="1">
          <a:blip r:embed="rId3">
            <a:alphaModFix/>
          </a:blip>
          <a:srcRect r="3288" b="324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5" name="Google Shape;695;p43"/>
          <p:cNvSpPr/>
          <p:nvPr/>
        </p:nvSpPr>
        <p:spPr>
          <a:xfrm>
            <a:off x="-9950" y="-7450"/>
            <a:ext cx="9144000" cy="5143500"/>
          </a:xfrm>
          <a:prstGeom prst="rect">
            <a:avLst/>
          </a:prstGeom>
          <a:solidFill>
            <a:srgbClr val="BF0111">
              <a:alpha val="471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3"/>
          <p:cNvSpPr/>
          <p:nvPr/>
        </p:nvSpPr>
        <p:spPr>
          <a:xfrm>
            <a:off x="2350" y="-7050"/>
            <a:ext cx="32880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7" name="Google Shape;6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650" y="141375"/>
            <a:ext cx="1056348" cy="7205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8" name="Google Shape;698;p43"/>
          <p:cNvSpPr/>
          <p:nvPr/>
        </p:nvSpPr>
        <p:spPr>
          <a:xfrm>
            <a:off x="568413" y="1760769"/>
            <a:ext cx="2029500" cy="297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Hunter GREENE</a:t>
            </a:r>
            <a:endParaRPr sz="2200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9" name="Google Shape;699;p43"/>
          <p:cNvSpPr/>
          <p:nvPr/>
        </p:nvSpPr>
        <p:spPr>
          <a:xfrm>
            <a:off x="568413" y="2142464"/>
            <a:ext cx="2029500" cy="297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ANDREW ABBOTT</a:t>
            </a:r>
            <a:endParaRPr sz="2200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0" name="Google Shape;700;p43"/>
          <p:cNvSpPr/>
          <p:nvPr/>
        </p:nvSpPr>
        <p:spPr>
          <a:xfrm>
            <a:off x="568413" y="2524158"/>
            <a:ext cx="2029500" cy="297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NICK LODOLO</a:t>
            </a:r>
            <a:endParaRPr sz="2200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1" name="Google Shape;701;p43"/>
          <p:cNvSpPr/>
          <p:nvPr/>
        </p:nvSpPr>
        <p:spPr>
          <a:xfrm>
            <a:off x="568413" y="1379075"/>
            <a:ext cx="2029500" cy="297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BRADY SINGER</a:t>
            </a:r>
            <a:endParaRPr sz="1600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2" name="Google Shape;702;p43"/>
          <p:cNvSpPr txBox="1"/>
          <p:nvPr/>
        </p:nvSpPr>
        <p:spPr>
          <a:xfrm>
            <a:off x="465213" y="873875"/>
            <a:ext cx="2235900" cy="50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STARTING PITCHERS:</a:t>
            </a:r>
            <a:endParaRPr sz="2200" i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3" name="Google Shape;703;p43"/>
          <p:cNvSpPr/>
          <p:nvPr/>
        </p:nvSpPr>
        <p:spPr>
          <a:xfrm>
            <a:off x="567738" y="4133669"/>
            <a:ext cx="2029500" cy="297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Alexis D</a:t>
            </a:r>
            <a:r>
              <a:rPr lang="en" sz="21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í</a:t>
            </a:r>
            <a:r>
              <a:rPr lang="en" sz="22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az</a:t>
            </a:r>
            <a:endParaRPr sz="2200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4" name="Google Shape;704;p43"/>
          <p:cNvSpPr/>
          <p:nvPr/>
        </p:nvSpPr>
        <p:spPr>
          <a:xfrm>
            <a:off x="567738" y="4515364"/>
            <a:ext cx="2029500" cy="297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Scott barlow</a:t>
            </a:r>
            <a:endParaRPr sz="2200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5" name="Google Shape;705;p43"/>
          <p:cNvSpPr txBox="1"/>
          <p:nvPr/>
        </p:nvSpPr>
        <p:spPr>
          <a:xfrm>
            <a:off x="464538" y="3246775"/>
            <a:ext cx="2235900" cy="50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RELIEF PITCHERS:</a:t>
            </a:r>
            <a:endParaRPr sz="2200" i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6" name="Google Shape;706;p43"/>
          <p:cNvSpPr txBox="1"/>
          <p:nvPr/>
        </p:nvSpPr>
        <p:spPr>
          <a:xfrm>
            <a:off x="1988613" y="1379063"/>
            <a:ext cx="610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(640)</a:t>
            </a:r>
            <a:endParaRPr sz="1500" i="1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7" name="Google Shape;707;p43"/>
          <p:cNvSpPr txBox="1"/>
          <p:nvPr/>
        </p:nvSpPr>
        <p:spPr>
          <a:xfrm>
            <a:off x="1988613" y="1760763"/>
            <a:ext cx="610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(574)</a:t>
            </a:r>
            <a:endParaRPr sz="1500" i="1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8" name="Google Shape;708;p43"/>
          <p:cNvSpPr txBox="1"/>
          <p:nvPr/>
        </p:nvSpPr>
        <p:spPr>
          <a:xfrm>
            <a:off x="1988613" y="2142450"/>
            <a:ext cx="610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(394)</a:t>
            </a:r>
            <a:endParaRPr sz="1500" i="1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9" name="Google Shape;709;p43"/>
          <p:cNvSpPr txBox="1"/>
          <p:nvPr/>
        </p:nvSpPr>
        <p:spPr>
          <a:xfrm>
            <a:off x="1988613" y="2535975"/>
            <a:ext cx="610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(314)</a:t>
            </a:r>
            <a:endParaRPr sz="1500" i="1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567738" y="2929471"/>
            <a:ext cx="2029500" cy="297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RHETT LOWDER</a:t>
            </a:r>
            <a:endParaRPr sz="2200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1" name="Google Shape;711;p43"/>
          <p:cNvSpPr txBox="1"/>
          <p:nvPr/>
        </p:nvSpPr>
        <p:spPr>
          <a:xfrm>
            <a:off x="1988388" y="2929463"/>
            <a:ext cx="610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(274)</a:t>
            </a:r>
            <a:endParaRPr sz="1500" i="1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2" name="Google Shape;712;p43"/>
          <p:cNvSpPr txBox="1"/>
          <p:nvPr/>
        </p:nvSpPr>
        <p:spPr>
          <a:xfrm>
            <a:off x="1988388" y="4515363"/>
            <a:ext cx="610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(189)</a:t>
            </a:r>
            <a:endParaRPr sz="1500" i="1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13" name="Google Shape;713;p43"/>
          <p:cNvGrpSpPr/>
          <p:nvPr/>
        </p:nvGrpSpPr>
        <p:grpSpPr>
          <a:xfrm>
            <a:off x="3146800" y="-7650"/>
            <a:ext cx="48550" cy="5143900"/>
            <a:chOff x="3192150" y="-7450"/>
            <a:chExt cx="48550" cy="5143900"/>
          </a:xfrm>
        </p:grpSpPr>
        <p:cxnSp>
          <p:nvCxnSpPr>
            <p:cNvPr id="714" name="Google Shape;714;p43"/>
            <p:cNvCxnSpPr/>
            <p:nvPr/>
          </p:nvCxnSpPr>
          <p:spPr>
            <a:xfrm>
              <a:off x="3240700" y="-7050"/>
              <a:ext cx="0" cy="5143500"/>
            </a:xfrm>
            <a:prstGeom prst="straightConnector1">
              <a:avLst/>
            </a:prstGeom>
            <a:noFill/>
            <a:ln w="38100" cap="flat" cmpd="sng">
              <a:solidFill>
                <a:srgbClr val="BF011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715" name="Google Shape;715;p43"/>
            <p:cNvCxnSpPr/>
            <p:nvPr/>
          </p:nvCxnSpPr>
          <p:spPr>
            <a:xfrm>
              <a:off x="3192150" y="-7450"/>
              <a:ext cx="0" cy="51435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716" name="Google Shape;716;p43"/>
          <p:cNvSpPr txBox="1"/>
          <p:nvPr/>
        </p:nvSpPr>
        <p:spPr>
          <a:xfrm>
            <a:off x="1988613" y="4133663"/>
            <a:ext cx="610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(184)</a:t>
            </a:r>
            <a:endParaRPr sz="1500" i="1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7" name="Google Shape;717;p43"/>
          <p:cNvSpPr/>
          <p:nvPr/>
        </p:nvSpPr>
        <p:spPr>
          <a:xfrm>
            <a:off x="567625" y="3751964"/>
            <a:ext cx="2029500" cy="297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NICK MARTINEZ</a:t>
            </a:r>
            <a:endParaRPr sz="2200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8" name="Google Shape;718;p43"/>
          <p:cNvSpPr txBox="1"/>
          <p:nvPr/>
        </p:nvSpPr>
        <p:spPr>
          <a:xfrm>
            <a:off x="1988275" y="3751963"/>
            <a:ext cx="610200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BF0111"/>
                </a:solidFill>
                <a:latin typeface="Bebas Neue"/>
                <a:ea typeface="Bebas Neue"/>
                <a:cs typeface="Bebas Neue"/>
                <a:sym typeface="Bebas Neue"/>
              </a:rPr>
              <a:t>(357)</a:t>
            </a:r>
            <a:endParaRPr sz="1500" i="1">
              <a:solidFill>
                <a:srgbClr val="BF011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9" name="Google Shape;719;p43"/>
          <p:cNvSpPr txBox="1"/>
          <p:nvPr/>
        </p:nvSpPr>
        <p:spPr>
          <a:xfrm>
            <a:off x="4747080" y="249063"/>
            <a:ext cx="3048600" cy="50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PREDICTED PLAYING TIME:</a:t>
            </a:r>
            <a:endParaRPr sz="2600" i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20" name="Google Shape;72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700" y="3014300"/>
            <a:ext cx="1885050" cy="200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1" name="Google Shape;72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0900" y="662150"/>
            <a:ext cx="5460951" cy="42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4"/>
          <p:cNvSpPr txBox="1"/>
          <p:nvPr/>
        </p:nvSpPr>
        <p:spPr>
          <a:xfrm>
            <a:off x="215250" y="146750"/>
            <a:ext cx="39528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F011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RMSE Evaluation</a:t>
            </a:r>
            <a:endParaRPr sz="2800">
              <a:solidFill>
                <a:srgbClr val="BF011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grpSp>
        <p:nvGrpSpPr>
          <p:cNvPr id="727" name="Google Shape;727;p44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728" name="Google Shape;728;p44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 txBox="1"/>
            <p:nvPr/>
          </p:nvSpPr>
          <p:spPr>
            <a:xfrm>
              <a:off x="508807" y="146750"/>
              <a:ext cx="81264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Limitations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730" name="Google Shape;73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731" name="Google Shape;731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45048" y="34086"/>
              <a:ext cx="770352" cy="7703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732" name="Google Shape;73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6475" y="1740825"/>
            <a:ext cx="3439800" cy="2292600"/>
          </a:xfrm>
          <a:prstGeom prst="flowChartAlternateProcess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733" name="Google Shape;733;p44"/>
          <p:cNvGrpSpPr/>
          <p:nvPr/>
        </p:nvGrpSpPr>
        <p:grpSpPr>
          <a:xfrm>
            <a:off x="520200" y="1080350"/>
            <a:ext cx="3952800" cy="3613548"/>
            <a:chOff x="361800" y="1080350"/>
            <a:chExt cx="3952800" cy="3613548"/>
          </a:xfrm>
        </p:grpSpPr>
        <p:sp>
          <p:nvSpPr>
            <p:cNvPr id="734" name="Google Shape;734;p44"/>
            <p:cNvSpPr/>
            <p:nvPr/>
          </p:nvSpPr>
          <p:spPr>
            <a:xfrm>
              <a:off x="361800" y="1080350"/>
              <a:ext cx="3952800" cy="7884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Preseason and </a:t>
              </a:r>
              <a:endPara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Offseason Injuries</a:t>
              </a:r>
              <a:endParaRPr sz="2000">
                <a:solidFill>
                  <a:schemeClr val="lt1"/>
                </a:solidFill>
              </a:endParaRPr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361800" y="2022067"/>
              <a:ext cx="3952800" cy="7884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Lack of Information on Contracts and Service Time</a:t>
              </a:r>
              <a:endParaRPr sz="2000">
                <a:solidFill>
                  <a:schemeClr val="lt1"/>
                </a:solidFill>
              </a:endParaRPr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361800" y="2963784"/>
              <a:ext cx="3952800" cy="7884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Doesn’t Account for</a:t>
              </a:r>
              <a:endPara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Team Quality</a:t>
              </a:r>
              <a:endParaRPr sz="2000">
                <a:solidFill>
                  <a:schemeClr val="lt1"/>
                </a:solidFill>
              </a:endParaRPr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361800" y="3905498"/>
              <a:ext cx="3952800" cy="7884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Don’t Know Time Spent </a:t>
              </a:r>
              <a:endParaRPr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on 26-Man Roster</a:t>
              </a:r>
              <a:endParaRPr sz="2000">
                <a:solidFill>
                  <a:schemeClr val="lt1"/>
                </a:solidFill>
              </a:endParaRPr>
            </a:p>
          </p:txBody>
        </p:sp>
      </p:grpSp>
      <p:pic>
        <p:nvPicPr>
          <p:cNvPr id="738" name="Google Shape;73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0111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5"/>
          <p:cNvSpPr/>
          <p:nvPr/>
        </p:nvSpPr>
        <p:spPr>
          <a:xfrm>
            <a:off x="197700" y="199650"/>
            <a:ext cx="8748600" cy="4744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5"/>
          <p:cNvSpPr txBox="1"/>
          <p:nvPr/>
        </p:nvSpPr>
        <p:spPr>
          <a:xfrm>
            <a:off x="1741950" y="1837800"/>
            <a:ext cx="5660100" cy="146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Questions?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223275" y="1408250"/>
            <a:ext cx="5887800" cy="83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erif"/>
                <a:ea typeface="Roboto Serif"/>
                <a:cs typeface="Roboto Serif"/>
                <a:sym typeface="Roboto Serif"/>
              </a:rPr>
              <a:t>Pitchers aren’t signed to hit and batters aren’t signed to pitch (minus Ohtani), helps reduce noise in the data</a:t>
            </a:r>
            <a:endParaRPr sz="15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15250" y="146750"/>
            <a:ext cx="19710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F011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Batters</a:t>
            </a:r>
            <a:endParaRPr sz="2800">
              <a:solidFill>
                <a:srgbClr val="BF011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grpSp>
        <p:nvGrpSpPr>
          <p:cNvPr id="108" name="Google Shape;108;p16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109" name="Google Shape;109;p16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1997388" y="118638"/>
              <a:ext cx="51492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Filtering the Dataset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111" name="Google Shape;11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12" name="Google Shape;112;p16"/>
          <p:cNvPicPr preferRelativeResize="0"/>
          <p:nvPr/>
        </p:nvPicPr>
        <p:blipFill rotWithShape="1">
          <a:blip r:embed="rId4">
            <a:alphaModFix/>
          </a:blip>
          <a:srcRect l="20891" r="20669"/>
          <a:stretch/>
        </p:blipFill>
        <p:spPr>
          <a:xfrm>
            <a:off x="6393325" y="1652175"/>
            <a:ext cx="2535000" cy="2891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3" name="Google Shape;113;p16"/>
          <p:cNvSpPr/>
          <p:nvPr/>
        </p:nvSpPr>
        <p:spPr>
          <a:xfrm>
            <a:off x="407912" y="1135000"/>
            <a:ext cx="5518500" cy="4584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Remove Pitchers from PA &amp; Batters from BF Datasets</a:t>
            </a:r>
            <a:endParaRPr sz="15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288025" y="2808150"/>
            <a:ext cx="2775300" cy="195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Serif"/>
              <a:ea typeface="Roboto Serif"/>
              <a:cs typeface="Roboto Serif"/>
              <a:sym typeface="Roboto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Serif"/>
              <a:ea typeface="Roboto Serif"/>
              <a:cs typeface="Roboto Serif"/>
              <a:sym typeface="Roboto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erif"/>
                <a:ea typeface="Roboto Serif"/>
                <a:cs typeface="Roboto Serif"/>
                <a:sym typeface="Roboto Serif"/>
              </a:rPr>
              <a:t>Check players who appear in BF data and has &lt;10 PAs in 2022 and 2023</a:t>
            </a:r>
            <a:endParaRPr sz="1500">
              <a:latin typeface="Roboto Serif"/>
              <a:ea typeface="Roboto Serif"/>
              <a:cs typeface="Roboto Serif"/>
              <a:sym typeface="Roboto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Serif"/>
              <a:ea typeface="Roboto Serif"/>
              <a:cs typeface="Roboto Serif"/>
              <a:sym typeface="Roboto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latin typeface="Roboto Serif"/>
                <a:ea typeface="Roboto Serif"/>
                <a:cs typeface="Roboto Serif"/>
                <a:sym typeface="Roboto Serif"/>
              </a:rPr>
              <a:t>Universal DH implemented in 2022</a:t>
            </a:r>
            <a:endParaRPr sz="1500" i="1"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3271025" y="2571750"/>
            <a:ext cx="2775300" cy="2204738"/>
            <a:chOff x="3095325" y="2938863"/>
            <a:chExt cx="2775300" cy="2204738"/>
          </a:xfrm>
        </p:grpSpPr>
        <p:sp>
          <p:nvSpPr>
            <p:cNvPr id="116" name="Google Shape;116;p16"/>
            <p:cNvSpPr/>
            <p:nvPr/>
          </p:nvSpPr>
          <p:spPr>
            <a:xfrm>
              <a:off x="3095325" y="3150700"/>
              <a:ext cx="2775300" cy="1992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Roboto Serif"/>
                <a:ea typeface="Roboto Serif"/>
                <a:cs typeface="Roboto Serif"/>
                <a:sym typeface="Roboto Serif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Roboto Serif"/>
                <a:ea typeface="Roboto Serif"/>
                <a:cs typeface="Roboto Serif"/>
                <a:sym typeface="Roboto Serif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Roboto Serif"/>
                  <a:ea typeface="Roboto Serif"/>
                  <a:cs typeface="Roboto Serif"/>
                  <a:sym typeface="Roboto Serif"/>
                </a:rPr>
                <a:t>Check players who appear in PA data and has &lt;50 BFs across 2021-2023</a:t>
              </a:r>
              <a:endParaRPr sz="1500">
                <a:latin typeface="Roboto Serif"/>
                <a:ea typeface="Roboto Serif"/>
                <a:cs typeface="Roboto Serif"/>
                <a:sym typeface="Roboto Serif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latin typeface="Roboto Serif"/>
                <a:ea typeface="Roboto Serif"/>
                <a:cs typeface="Roboto Serif"/>
                <a:sym typeface="Roboto Serif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i="1">
                  <a:latin typeface="Roboto Serif"/>
                  <a:ea typeface="Roboto Serif"/>
                  <a:cs typeface="Roboto Serif"/>
                  <a:sym typeface="Roboto Serif"/>
                </a:rPr>
                <a:t>This is AFTER pitchers are removed</a:t>
              </a:r>
              <a:endParaRPr sz="1500" i="1"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3365775" y="2938863"/>
              <a:ext cx="2234400" cy="4584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Batters from BF</a:t>
              </a:r>
              <a:endParaRPr sz="15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18" name="Google Shape;118;p16"/>
          <p:cNvSpPr/>
          <p:nvPr/>
        </p:nvSpPr>
        <p:spPr>
          <a:xfrm>
            <a:off x="558475" y="2571750"/>
            <a:ext cx="2234400" cy="4584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Pitchers from PA</a:t>
            </a:r>
            <a:endParaRPr sz="15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/>
        </p:nvSpPr>
        <p:spPr>
          <a:xfrm>
            <a:off x="215250" y="146750"/>
            <a:ext cx="62763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Starting Pitchers Vs Relief Pitchers</a:t>
            </a:r>
            <a:endParaRPr sz="24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125" name="Google Shape;125;p17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775" y="1193820"/>
            <a:ext cx="3405599" cy="3417779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30" name="Google Shape;130;p17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131" name="Google Shape;131;p17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1997388" y="118638"/>
              <a:ext cx="51492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SPs Versus RPs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133" name="Google Shape;133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34" name="Google Shape;134;p17"/>
          <p:cNvSpPr/>
          <p:nvPr/>
        </p:nvSpPr>
        <p:spPr>
          <a:xfrm>
            <a:off x="489000" y="3165800"/>
            <a:ext cx="4158000" cy="838500"/>
          </a:xfrm>
          <a:prstGeom prst="roundRect">
            <a:avLst>
              <a:gd name="adj" fmla="val 16667"/>
            </a:avLst>
          </a:prstGeom>
          <a:solidFill>
            <a:srgbClr val="BF011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0.15 * (# 2021 Appearances) + </a:t>
            </a:r>
            <a:endParaRPr sz="20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 0.85 * (# 2022 Appearances)</a:t>
            </a:r>
            <a:endParaRPr sz="20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grpSp>
        <p:nvGrpSpPr>
          <p:cNvPr id="135" name="Google Shape;135;p17"/>
          <p:cNvGrpSpPr/>
          <p:nvPr/>
        </p:nvGrpSpPr>
        <p:grpSpPr>
          <a:xfrm>
            <a:off x="489000" y="1724900"/>
            <a:ext cx="4158000" cy="1185750"/>
            <a:chOff x="489000" y="1801100"/>
            <a:chExt cx="4158000" cy="1185750"/>
          </a:xfrm>
        </p:grpSpPr>
        <p:sp>
          <p:nvSpPr>
            <p:cNvPr id="136" name="Google Shape;136;p17"/>
            <p:cNvSpPr/>
            <p:nvPr/>
          </p:nvSpPr>
          <p:spPr>
            <a:xfrm>
              <a:off x="489000" y="2081150"/>
              <a:ext cx="4158000" cy="905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Number of Appearances </a:t>
              </a:r>
              <a:endParaRPr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Based on Each Role</a:t>
              </a:r>
              <a:endParaRPr sz="17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865200" y="1801100"/>
              <a:ext cx="3405600" cy="4815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Differentiation</a:t>
              </a:r>
              <a:endParaRPr sz="2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011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197700" y="199650"/>
            <a:ext cx="8748600" cy="47442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1741950" y="1837800"/>
            <a:ext cx="5660100" cy="146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Methodology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215250" y="146750"/>
            <a:ext cx="45549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BF011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Position Players</a:t>
            </a:r>
            <a:endParaRPr sz="2800">
              <a:solidFill>
                <a:srgbClr val="BF011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grpSp>
        <p:nvGrpSpPr>
          <p:cNvPr id="151" name="Google Shape;151;p19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152" name="Google Shape;152;p19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 txBox="1"/>
            <p:nvPr/>
          </p:nvSpPr>
          <p:spPr>
            <a:xfrm>
              <a:off x="1997388" y="118638"/>
              <a:ext cx="51492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Position Players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154" name="Google Shape;15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55" name="Google Shape;155;p19"/>
          <p:cNvGrpSpPr/>
          <p:nvPr/>
        </p:nvGrpSpPr>
        <p:grpSpPr>
          <a:xfrm>
            <a:off x="1931633" y="944427"/>
            <a:ext cx="5297292" cy="1153002"/>
            <a:chOff x="489004" y="1801100"/>
            <a:chExt cx="4158000" cy="1693349"/>
          </a:xfrm>
        </p:grpSpPr>
        <p:sp>
          <p:nvSpPr>
            <p:cNvPr id="156" name="Google Shape;156;p19"/>
            <p:cNvSpPr/>
            <p:nvPr/>
          </p:nvSpPr>
          <p:spPr>
            <a:xfrm>
              <a:off x="489004" y="2081149"/>
              <a:ext cx="4158000" cy="1413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45720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135947" y="1801100"/>
              <a:ext cx="2864100" cy="4815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Workload</a:t>
              </a:r>
              <a:endParaRPr sz="2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58" name="Google Shape;158;p19"/>
          <p:cNvGrpSpPr/>
          <p:nvPr/>
        </p:nvGrpSpPr>
        <p:grpSpPr>
          <a:xfrm>
            <a:off x="1931674" y="2329727"/>
            <a:ext cx="5297292" cy="1153002"/>
            <a:chOff x="489004" y="1801100"/>
            <a:chExt cx="4158000" cy="1693349"/>
          </a:xfrm>
        </p:grpSpPr>
        <p:sp>
          <p:nvSpPr>
            <p:cNvPr id="159" name="Google Shape;159;p19"/>
            <p:cNvSpPr/>
            <p:nvPr/>
          </p:nvSpPr>
          <p:spPr>
            <a:xfrm>
              <a:off x="489004" y="2081149"/>
              <a:ext cx="4158000" cy="1413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1135947" y="1801100"/>
              <a:ext cx="2864100" cy="4815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Experience</a:t>
              </a:r>
              <a:endParaRPr sz="2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61" name="Google Shape;161;p19"/>
          <p:cNvGrpSpPr/>
          <p:nvPr/>
        </p:nvGrpSpPr>
        <p:grpSpPr>
          <a:xfrm>
            <a:off x="1931649" y="3715002"/>
            <a:ext cx="5297292" cy="1153002"/>
            <a:chOff x="489004" y="1801100"/>
            <a:chExt cx="4158000" cy="1693349"/>
          </a:xfrm>
        </p:grpSpPr>
        <p:sp>
          <p:nvSpPr>
            <p:cNvPr id="162" name="Google Shape;162;p19"/>
            <p:cNvSpPr/>
            <p:nvPr/>
          </p:nvSpPr>
          <p:spPr>
            <a:xfrm>
              <a:off x="489004" y="2081149"/>
              <a:ext cx="4158000" cy="1413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1135947" y="1801100"/>
              <a:ext cx="2864100" cy="4815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Performance</a:t>
              </a:r>
              <a:endParaRPr sz="20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64" name="Google Shape;164;p19"/>
          <p:cNvSpPr txBox="1"/>
          <p:nvPr/>
        </p:nvSpPr>
        <p:spPr>
          <a:xfrm>
            <a:off x="1805925" y="1242349"/>
            <a:ext cx="29373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 Medium"/>
              <a:buChar char="●"/>
            </a:pPr>
            <a:r>
              <a:rPr lang="en" sz="12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PA in Previous 2 Seasons</a:t>
            </a:r>
            <a:endParaRPr sz="12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 Medium"/>
              <a:buChar char="●"/>
            </a:pPr>
            <a:r>
              <a:rPr lang="en" sz="12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Lineup + Batter Position</a:t>
            </a:r>
            <a:endParaRPr sz="12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 Medium"/>
              <a:buChar char="●"/>
            </a:pPr>
            <a:r>
              <a:rPr lang="en" sz="12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Second Half PA</a:t>
            </a:r>
            <a:endParaRPr sz="12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362000" y="1242337"/>
            <a:ext cx="29373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 Medium"/>
              <a:buChar char="●"/>
            </a:pPr>
            <a:r>
              <a:rPr lang="en" sz="12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Games Started After Debut </a:t>
            </a:r>
            <a:endParaRPr sz="12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 Medium"/>
              <a:buChar char="○"/>
            </a:pPr>
            <a:r>
              <a:rPr lang="en" sz="12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Rookies</a:t>
            </a:r>
            <a:endParaRPr sz="12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Serif Medium"/>
              <a:buChar char="●"/>
            </a:pPr>
            <a:r>
              <a:rPr lang="en" sz="12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PA Per Game</a:t>
            </a:r>
            <a:endParaRPr sz="12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2487500" y="2767475"/>
            <a:ext cx="28047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Char char="●"/>
            </a:pPr>
            <a:r>
              <a:rPr lang="en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Debut Month (Rookies) and Year</a:t>
            </a:r>
            <a:endParaRPr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865413" y="4003949"/>
            <a:ext cx="29373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Char char="●"/>
            </a:pPr>
            <a:r>
              <a:rPr lang="en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Avg and 90th % EV</a:t>
            </a:r>
            <a:endParaRPr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Char char="●"/>
            </a:pPr>
            <a:r>
              <a:rPr lang="en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Total Bases, OBP, SLG</a:t>
            </a:r>
            <a:endParaRPr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4341288" y="4003949"/>
            <a:ext cx="29373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Char char="●"/>
            </a:pPr>
            <a:r>
              <a:rPr lang="en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Fielding/Framing RV</a:t>
            </a:r>
            <a:endParaRPr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Char char="●"/>
            </a:pPr>
            <a:r>
              <a:rPr lang="en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Other Count/Rate Stats</a:t>
            </a:r>
            <a:endParaRPr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5389900" y="2750588"/>
            <a:ext cx="12666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erif Medium"/>
              <a:buChar char="●"/>
            </a:pPr>
            <a:r>
              <a:rPr lang="en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Age</a:t>
            </a:r>
            <a:endParaRPr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/>
        </p:nvSpPr>
        <p:spPr>
          <a:xfrm>
            <a:off x="215250" y="146750"/>
            <a:ext cx="36435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Pitchers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177" name="Google Shape;177;p20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" name="Google Shape;181;p20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182" name="Google Shape;182;p20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1997388" y="118638"/>
              <a:ext cx="51492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Lineup Position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184" name="Google Shape;18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l="59" r="49"/>
          <a:stretch/>
        </p:blipFill>
        <p:spPr>
          <a:xfrm>
            <a:off x="5114950" y="1091437"/>
            <a:ext cx="3637025" cy="3650028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86" name="Google Shape;186;p20"/>
          <p:cNvGrpSpPr/>
          <p:nvPr/>
        </p:nvGrpSpPr>
        <p:grpSpPr>
          <a:xfrm>
            <a:off x="425100" y="1131613"/>
            <a:ext cx="4146900" cy="1056900"/>
            <a:chOff x="331150" y="1871875"/>
            <a:chExt cx="4146900" cy="1056900"/>
          </a:xfrm>
        </p:grpSpPr>
        <p:sp>
          <p:nvSpPr>
            <p:cNvPr id="187" name="Google Shape;187;p20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Found the Average Batter Position in the Starting Lineup Across all 3 Years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25100" y="2388000"/>
            <a:ext cx="4146900" cy="1056900"/>
            <a:chOff x="331150" y="1871875"/>
            <a:chExt cx="4146900" cy="1056900"/>
          </a:xfrm>
        </p:grpSpPr>
        <p:sp>
          <p:nvSpPr>
            <p:cNvPr id="190" name="Google Shape;190;p20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/>
            </a:p>
          </p:txBody>
        </p:sp>
        <p:sp>
          <p:nvSpPr>
            <p:cNvPr id="191" name="Google Shape;191;p20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Players who Didn’t Start a Game in a Given Year Were Assigned 10 in the Lineup Position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192" name="Google Shape;192;p20"/>
          <p:cNvGrpSpPr/>
          <p:nvPr/>
        </p:nvGrpSpPr>
        <p:grpSpPr>
          <a:xfrm>
            <a:off x="425100" y="3644413"/>
            <a:ext cx="4146900" cy="1056900"/>
            <a:chOff x="331150" y="1871875"/>
            <a:chExt cx="4146900" cy="1056900"/>
          </a:xfrm>
        </p:grpSpPr>
        <p:sp>
          <p:nvSpPr>
            <p:cNvPr id="193" name="Google Shape;193;p20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Players Batting Earlier in the Lineup Tend to Receive More Playing Time</a:t>
              </a:r>
              <a:endParaRPr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195" name="Google Shape;1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87A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/>
        </p:nvSpPr>
        <p:spPr>
          <a:xfrm>
            <a:off x="215250" y="146750"/>
            <a:ext cx="3643500" cy="6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Pitchers</a:t>
            </a:r>
            <a:endParaRPr sz="2800">
              <a:solidFill>
                <a:schemeClr val="lt1"/>
              </a:solidFill>
              <a:latin typeface="Roboto Serif ExtraBold"/>
              <a:ea typeface="Roboto Serif ExtraBold"/>
              <a:cs typeface="Roboto Serif ExtraBold"/>
              <a:sym typeface="Roboto Serif ExtraBold"/>
            </a:endParaRPr>
          </a:p>
        </p:txBody>
      </p:sp>
      <p:sp>
        <p:nvSpPr>
          <p:cNvPr id="202" name="Google Shape;202;p21"/>
          <p:cNvSpPr/>
          <p:nvPr/>
        </p:nvSpPr>
        <p:spPr>
          <a:xfrm flipH="1">
            <a:off x="8507488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"/>
          <p:cNvSpPr/>
          <p:nvPr/>
        </p:nvSpPr>
        <p:spPr>
          <a:xfrm flipH="1">
            <a:off x="8125688" y="3334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/>
          <p:nvPr/>
        </p:nvSpPr>
        <p:spPr>
          <a:xfrm flipH="1">
            <a:off x="7738163" y="123288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 flipH="1">
            <a:off x="6968850" y="122113"/>
            <a:ext cx="481475" cy="422750"/>
          </a:xfrm>
          <a:prstGeom prst="flowChartPreparation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21"/>
          <p:cNvGrpSpPr/>
          <p:nvPr/>
        </p:nvGrpSpPr>
        <p:grpSpPr>
          <a:xfrm>
            <a:off x="0" y="0"/>
            <a:ext cx="9144000" cy="838500"/>
            <a:chOff x="0" y="0"/>
            <a:chExt cx="9144000" cy="838500"/>
          </a:xfrm>
        </p:grpSpPr>
        <p:sp>
          <p:nvSpPr>
            <p:cNvPr id="207" name="Google Shape;207;p21"/>
            <p:cNvSpPr/>
            <p:nvPr/>
          </p:nvSpPr>
          <p:spPr>
            <a:xfrm>
              <a:off x="0" y="0"/>
              <a:ext cx="9144000" cy="838500"/>
            </a:xfrm>
            <a:prstGeom prst="rect">
              <a:avLst/>
            </a:prstGeom>
            <a:solidFill>
              <a:srgbClr val="BF0111"/>
            </a:solidFill>
            <a:ln w="9525" cap="flat" cmpd="sng">
              <a:solidFill>
                <a:srgbClr val="BF011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 txBox="1"/>
            <p:nvPr/>
          </p:nvSpPr>
          <p:spPr>
            <a:xfrm>
              <a:off x="1379552" y="118650"/>
              <a:ext cx="6147900" cy="601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lt1"/>
                  </a:solidFill>
                  <a:latin typeface="Roboto Serif ExtraBold"/>
                  <a:ea typeface="Roboto Serif ExtraBold"/>
                  <a:cs typeface="Roboto Serif ExtraBold"/>
                  <a:sym typeface="Roboto Serif ExtraBold"/>
                </a:rPr>
                <a:t>Batter Fielding Positions</a:t>
              </a:r>
              <a:endParaRPr sz="34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endParaRPr>
            </a:p>
          </p:txBody>
        </p:sp>
        <p:pic>
          <p:nvPicPr>
            <p:cNvPr id="209" name="Google Shape;20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18638"/>
              <a:ext cx="444231" cy="6012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210" name="Google Shape;210;p21"/>
          <p:cNvPicPr preferRelativeResize="0"/>
          <p:nvPr/>
        </p:nvPicPr>
        <p:blipFill rotWithShape="1">
          <a:blip r:embed="rId4">
            <a:alphaModFix/>
          </a:blip>
          <a:srcRect l="9"/>
          <a:stretch/>
        </p:blipFill>
        <p:spPr>
          <a:xfrm>
            <a:off x="5203500" y="1152475"/>
            <a:ext cx="3639313" cy="3648645"/>
          </a:xfrm>
          <a:prstGeom prst="rect">
            <a:avLst/>
          </a:prstGeom>
          <a:noFill/>
          <a:ln w="19050" cap="flat" cmpd="sng">
            <a:solidFill>
              <a:srgbClr val="BF011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11" name="Google Shape;211;p21"/>
          <p:cNvGrpSpPr/>
          <p:nvPr/>
        </p:nvGrpSpPr>
        <p:grpSpPr>
          <a:xfrm>
            <a:off x="425102" y="1119365"/>
            <a:ext cx="4333096" cy="838544"/>
            <a:chOff x="331150" y="1871875"/>
            <a:chExt cx="4146900" cy="1056900"/>
          </a:xfrm>
        </p:grpSpPr>
        <p:sp>
          <p:nvSpPr>
            <p:cNvPr id="212" name="Google Shape;212;p21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 sz="1600"/>
            </a:p>
          </p:txBody>
        </p:sp>
        <p:sp>
          <p:nvSpPr>
            <p:cNvPr id="213" name="Google Shape;213;p21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Identified Primary Position by Where They Started the Most Over 2021-2023</a:t>
              </a:r>
              <a:endParaRPr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14" name="Google Shape;214;p21"/>
          <p:cNvGrpSpPr/>
          <p:nvPr/>
        </p:nvGrpSpPr>
        <p:grpSpPr>
          <a:xfrm>
            <a:off x="425102" y="2078140"/>
            <a:ext cx="4333096" cy="838544"/>
            <a:chOff x="331150" y="1871875"/>
            <a:chExt cx="4146900" cy="1056900"/>
          </a:xfrm>
        </p:grpSpPr>
        <p:sp>
          <p:nvSpPr>
            <p:cNvPr id="215" name="Google Shape;215;p21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 sz="1600"/>
            </a:p>
          </p:txBody>
        </p:sp>
        <p:sp>
          <p:nvSpPr>
            <p:cNvPr id="216" name="Google Shape;216;p21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Catchers Typically see                     Less Playing Time</a:t>
              </a:r>
              <a:endParaRPr sz="1600">
                <a:solidFill>
                  <a:schemeClr val="lt1"/>
                </a:solidFill>
              </a:endParaRPr>
            </a:p>
          </p:txBody>
        </p:sp>
      </p:grpSp>
      <p:grpSp>
        <p:nvGrpSpPr>
          <p:cNvPr id="217" name="Google Shape;217;p21"/>
          <p:cNvGrpSpPr/>
          <p:nvPr/>
        </p:nvGrpSpPr>
        <p:grpSpPr>
          <a:xfrm>
            <a:off x="425102" y="3036915"/>
            <a:ext cx="4333096" cy="838544"/>
            <a:chOff x="331150" y="1871875"/>
            <a:chExt cx="4146900" cy="1056900"/>
          </a:xfrm>
        </p:grpSpPr>
        <p:sp>
          <p:nvSpPr>
            <p:cNvPr id="218" name="Google Shape;218;p21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 sz="1600"/>
            </a:p>
          </p:txBody>
        </p:sp>
        <p:sp>
          <p:nvSpPr>
            <p:cNvPr id="219" name="Google Shape;219;p21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1B and DHs get a lot More Playing Time Relative to Other Positions</a:t>
              </a:r>
              <a:endPara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20" name="Google Shape;220;p21"/>
          <p:cNvGrpSpPr/>
          <p:nvPr/>
        </p:nvGrpSpPr>
        <p:grpSpPr>
          <a:xfrm>
            <a:off x="425102" y="3995690"/>
            <a:ext cx="4333096" cy="838544"/>
            <a:chOff x="331150" y="1871875"/>
            <a:chExt cx="4146900" cy="1056900"/>
          </a:xfrm>
        </p:grpSpPr>
        <p:sp>
          <p:nvSpPr>
            <p:cNvPr id="221" name="Google Shape;221;p21"/>
            <p:cNvSpPr/>
            <p:nvPr/>
          </p:nvSpPr>
          <p:spPr>
            <a:xfrm>
              <a:off x="331150" y="1871875"/>
              <a:ext cx="4146900" cy="1056900"/>
            </a:xfrm>
            <a:prstGeom prst="roundRect">
              <a:avLst>
                <a:gd name="adj" fmla="val 16667"/>
              </a:avLst>
            </a:prstGeom>
            <a:solidFill>
              <a:srgbClr val="BF011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endParaRPr sz="1600"/>
            </a:p>
          </p:txBody>
        </p:sp>
        <p:sp>
          <p:nvSpPr>
            <p:cNvPr id="222" name="Google Shape;222;p21"/>
            <p:cNvSpPr txBox="1"/>
            <p:nvPr/>
          </p:nvSpPr>
          <p:spPr>
            <a:xfrm>
              <a:off x="530775" y="1918850"/>
              <a:ext cx="3804900" cy="939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Lexend"/>
                  <a:ea typeface="Lexend"/>
                  <a:cs typeface="Lexend"/>
                  <a:sym typeface="Lexend"/>
                </a:rPr>
                <a:t>“Unknown” Represents Players That Never Started in the Field</a:t>
              </a:r>
              <a:endParaRPr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pic>
        <p:nvPicPr>
          <p:cNvPr id="223" name="Google Shape;2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5700" y="23500"/>
            <a:ext cx="791500" cy="79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1410</Words>
  <Application>Microsoft Macintosh PowerPoint</Application>
  <PresentationFormat>On-screen Show (16:9)</PresentationFormat>
  <Paragraphs>317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Roboto Serif Medium</vt:lpstr>
      <vt:lpstr>Times New Roman</vt:lpstr>
      <vt:lpstr>Arial</vt:lpstr>
      <vt:lpstr>Roboto Serif SemiBold</vt:lpstr>
      <vt:lpstr>Roboto Serif</vt:lpstr>
      <vt:lpstr>Lexend SemiBold</vt:lpstr>
      <vt:lpstr>Lexend Medium</vt:lpstr>
      <vt:lpstr>Bebas Neue</vt:lpstr>
      <vt:lpstr>Lexend</vt:lpstr>
      <vt:lpstr>Lexend Light</vt:lpstr>
      <vt:lpstr>Roboto Serif ExtraBold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Brett Cerenzio</cp:lastModifiedBy>
  <cp:revision>1</cp:revision>
  <dcterms:modified xsi:type="dcterms:W3CDTF">2025-03-17T04:54:15Z</dcterms:modified>
</cp:coreProperties>
</file>